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webextensions/webextension3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74" r:id="rId3"/>
    <p:sldId id="371" r:id="rId4"/>
    <p:sldId id="372" r:id="rId5"/>
    <p:sldId id="373" r:id="rId6"/>
    <p:sldId id="375" r:id="rId7"/>
    <p:sldId id="376" r:id="rId8"/>
    <p:sldId id="370" r:id="rId9"/>
    <p:sldId id="362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9" r:id="rId20"/>
    <p:sldId id="400" r:id="rId21"/>
    <p:sldId id="349" r:id="rId22"/>
    <p:sldId id="364" r:id="rId23"/>
    <p:sldId id="33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53" r:id="rId36"/>
    <p:sldId id="365" r:id="rId37"/>
    <p:sldId id="342" r:id="rId38"/>
    <p:sldId id="344" r:id="rId39"/>
    <p:sldId id="377" r:id="rId40"/>
    <p:sldId id="3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4AB5C4"/>
    <a:srgbClr val="5BC0BE"/>
    <a:srgbClr val="4C4C4C"/>
    <a:srgbClr val="30A8F6"/>
    <a:srgbClr val="00B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93899" autoAdjust="0"/>
  </p:normalViewPr>
  <p:slideViewPr>
    <p:cSldViewPr snapToGrid="0">
      <p:cViewPr varScale="1">
        <p:scale>
          <a:sx n="62" d="100"/>
          <a:sy n="62" d="100"/>
        </p:scale>
        <p:origin x="96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975773-2CA4-43A0-A941-EB0E586B6FA8}" type="doc">
      <dgm:prSet loTypeId="urn:microsoft.com/office/officeart/2008/layout/VerticalAccentList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66C0B02-5CBB-44A0-9E6E-BDE54F474443}">
      <dgm:prSet phldrT="[Text]"/>
      <dgm:spPr/>
      <dgm:t>
        <a:bodyPr/>
        <a:lstStyle/>
        <a:p>
          <a:r>
            <a:rPr lang="it-IT" b="1"/>
            <a:t>Next e-SIDES event: ICE/IEEE Conference, June 28 Madeira</a:t>
          </a:r>
          <a:endParaRPr lang="en-US" b="1" dirty="0"/>
        </a:p>
      </dgm:t>
    </dgm:pt>
    <dgm:pt modelId="{592C7CC7-5954-4811-86A8-93D35304261B}" type="parTrans" cxnId="{DE08AC86-6791-4AB6-8CF6-B6ABD7D7262C}">
      <dgm:prSet/>
      <dgm:spPr/>
      <dgm:t>
        <a:bodyPr/>
        <a:lstStyle/>
        <a:p>
          <a:endParaRPr lang="en-US"/>
        </a:p>
      </dgm:t>
    </dgm:pt>
    <dgm:pt modelId="{E051A3C4-FAD7-41D2-91BF-A59A8D527874}" type="sibTrans" cxnId="{DE08AC86-6791-4AB6-8CF6-B6ABD7D7262C}">
      <dgm:prSet/>
      <dgm:spPr/>
      <dgm:t>
        <a:bodyPr/>
        <a:lstStyle/>
        <a:p>
          <a:endParaRPr lang="en-US"/>
        </a:p>
      </dgm:t>
    </dgm:pt>
    <dgm:pt modelId="{851AB86F-1041-4305-B81B-82C752199B20}">
      <dgm:prSet phldrT="[Text]"/>
      <dgm:spPr/>
      <dgm:t>
        <a:bodyPr/>
        <a:lstStyle/>
        <a:p>
          <a:r>
            <a:rPr lang="it-IT" dirty="0"/>
            <a:t> </a:t>
          </a:r>
          <a:endParaRPr lang="en-US" dirty="0"/>
        </a:p>
      </dgm:t>
    </dgm:pt>
    <dgm:pt modelId="{D0CBB068-C795-42CB-86AD-1E414F354093}" type="parTrans" cxnId="{8E836C4D-D96D-4168-82CF-2AD67E4A26B7}">
      <dgm:prSet/>
      <dgm:spPr/>
      <dgm:t>
        <a:bodyPr/>
        <a:lstStyle/>
        <a:p>
          <a:endParaRPr lang="en-US"/>
        </a:p>
      </dgm:t>
    </dgm:pt>
    <dgm:pt modelId="{85D712F9-9772-4DCE-887D-A5D348D89AC9}" type="sibTrans" cxnId="{8E836C4D-D96D-4168-82CF-2AD67E4A26B7}">
      <dgm:prSet/>
      <dgm:spPr/>
      <dgm:t>
        <a:bodyPr/>
        <a:lstStyle/>
        <a:p>
          <a:endParaRPr lang="en-US"/>
        </a:p>
      </dgm:t>
    </dgm:pt>
    <dgm:pt modelId="{508FDC92-B92E-4D2A-AD0C-25CA286C4894}">
      <dgm:prSet phldrT="[Text]"/>
      <dgm:spPr/>
      <dgm:t>
        <a:bodyPr/>
        <a:lstStyle/>
        <a:p>
          <a:r>
            <a:rPr lang="it-IT" b="1" dirty="0"/>
            <a:t>Next e-SIDES Report presenting the issues in August 2017 </a:t>
          </a:r>
          <a:endParaRPr lang="en-US" b="1" dirty="0"/>
        </a:p>
      </dgm:t>
    </dgm:pt>
    <dgm:pt modelId="{D31B74DF-D1A5-44F1-909D-A45268CE8127}" type="parTrans" cxnId="{FD9CD535-DB87-4BCF-B801-D61D151B8195}">
      <dgm:prSet/>
      <dgm:spPr/>
      <dgm:t>
        <a:bodyPr/>
        <a:lstStyle/>
        <a:p>
          <a:endParaRPr lang="en-US"/>
        </a:p>
      </dgm:t>
    </dgm:pt>
    <dgm:pt modelId="{51E5F81E-C637-4489-A0BF-0A4D36175FA3}" type="sibTrans" cxnId="{FD9CD535-DB87-4BCF-B801-D61D151B8195}">
      <dgm:prSet/>
      <dgm:spPr/>
      <dgm:t>
        <a:bodyPr/>
        <a:lstStyle/>
        <a:p>
          <a:endParaRPr lang="en-US"/>
        </a:p>
      </dgm:t>
    </dgm:pt>
    <dgm:pt modelId="{C0005671-FF24-4D17-9CC0-2E0A4D457D2A}">
      <dgm:prSet phldrT="[Text]"/>
      <dgm:spPr/>
      <dgm:t>
        <a:bodyPr/>
        <a:lstStyle/>
        <a:p>
          <a:r>
            <a:rPr lang="it-IT" dirty="0"/>
            <a:t> </a:t>
          </a:r>
          <a:endParaRPr lang="en-US" dirty="0"/>
        </a:p>
      </dgm:t>
    </dgm:pt>
    <dgm:pt modelId="{6E9F3EBA-BE0D-4403-9F25-0441F3BE48F5}" type="parTrans" cxnId="{79BD0998-6862-44C8-BCA7-28BBA12192EE}">
      <dgm:prSet/>
      <dgm:spPr/>
      <dgm:t>
        <a:bodyPr/>
        <a:lstStyle/>
        <a:p>
          <a:endParaRPr lang="en-US"/>
        </a:p>
      </dgm:t>
    </dgm:pt>
    <dgm:pt modelId="{82AAA89B-5755-4A03-8BF9-9C7C6061CFA3}" type="sibTrans" cxnId="{79BD0998-6862-44C8-BCA7-28BBA12192EE}">
      <dgm:prSet/>
      <dgm:spPr/>
      <dgm:t>
        <a:bodyPr/>
        <a:lstStyle/>
        <a:p>
          <a:endParaRPr lang="en-US"/>
        </a:p>
      </dgm:t>
    </dgm:pt>
    <dgm:pt modelId="{501CAAD7-D0D4-438F-8F11-920845DBF4CB}">
      <dgm:prSet phldrT="[Text]"/>
      <dgm:spPr/>
      <dgm:t>
        <a:bodyPr/>
        <a:lstStyle/>
        <a:p>
          <a:r>
            <a:rPr lang="it-IT" b="1"/>
            <a:t>Online community initiatives: e-sides.eu</a:t>
          </a:r>
          <a:endParaRPr lang="en-US" b="1" dirty="0"/>
        </a:p>
      </dgm:t>
    </dgm:pt>
    <dgm:pt modelId="{AC09B10F-75F0-4DA6-B4A7-7B9F43A6BBD3}" type="parTrans" cxnId="{5DD6E822-DD64-4031-A07E-0131EE3EFE25}">
      <dgm:prSet/>
      <dgm:spPr/>
      <dgm:t>
        <a:bodyPr/>
        <a:lstStyle/>
        <a:p>
          <a:endParaRPr lang="en-US"/>
        </a:p>
      </dgm:t>
    </dgm:pt>
    <dgm:pt modelId="{5B21AF78-6125-4BF4-A9F8-91EA8EA0F29B}" type="sibTrans" cxnId="{5DD6E822-DD64-4031-A07E-0131EE3EFE25}">
      <dgm:prSet/>
      <dgm:spPr/>
      <dgm:t>
        <a:bodyPr/>
        <a:lstStyle/>
        <a:p>
          <a:endParaRPr lang="en-US"/>
        </a:p>
      </dgm:t>
    </dgm:pt>
    <dgm:pt modelId="{825DD598-5F62-4205-9958-CAF5AE31F849}">
      <dgm:prSet phldrT="[Text]"/>
      <dgm:spPr/>
      <dgm:t>
        <a:bodyPr/>
        <a:lstStyle/>
        <a:p>
          <a:r>
            <a:rPr lang="it-IT" dirty="0"/>
            <a:t> </a:t>
          </a:r>
          <a:endParaRPr lang="en-US" dirty="0"/>
        </a:p>
      </dgm:t>
    </dgm:pt>
    <dgm:pt modelId="{2E44FC2C-FDEA-4AA3-9807-EF3BAF42399F}" type="sibTrans" cxnId="{A8C588EB-CD87-4E42-90A3-DBE608CDC2C6}">
      <dgm:prSet/>
      <dgm:spPr/>
      <dgm:t>
        <a:bodyPr/>
        <a:lstStyle/>
        <a:p>
          <a:endParaRPr lang="en-US"/>
        </a:p>
      </dgm:t>
    </dgm:pt>
    <dgm:pt modelId="{F64DD161-A0EF-4EB6-B566-E6EC47F3F489}" type="parTrans" cxnId="{A8C588EB-CD87-4E42-90A3-DBE608CDC2C6}">
      <dgm:prSet/>
      <dgm:spPr/>
      <dgm:t>
        <a:bodyPr/>
        <a:lstStyle/>
        <a:p>
          <a:endParaRPr lang="en-US"/>
        </a:p>
      </dgm:t>
    </dgm:pt>
    <dgm:pt modelId="{5BE9FD70-D0A1-42C4-8B6B-B4D8DEB53843}" type="pres">
      <dgm:prSet presAssocID="{2C975773-2CA4-43A0-A941-EB0E586B6FA8}" presName="Name0" presStyleCnt="0">
        <dgm:presLayoutVars>
          <dgm:chMax/>
          <dgm:chPref/>
          <dgm:dir/>
        </dgm:presLayoutVars>
      </dgm:prSet>
      <dgm:spPr/>
    </dgm:pt>
    <dgm:pt modelId="{B86E2A78-C311-4C17-9CA1-834C559624D0}" type="pres">
      <dgm:prSet presAssocID="{825DD598-5F62-4205-9958-CAF5AE31F849}" presName="parenttextcomposite" presStyleCnt="0"/>
      <dgm:spPr/>
    </dgm:pt>
    <dgm:pt modelId="{89A19DDD-1CF4-4018-BEDF-E04BEAA24484}" type="pres">
      <dgm:prSet presAssocID="{825DD598-5F62-4205-9958-CAF5AE31F849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0F18C369-58EF-4899-94C4-4E5A7ECD29B4}" type="pres">
      <dgm:prSet presAssocID="{825DD598-5F62-4205-9958-CAF5AE31F849}" presName="composite" presStyleCnt="0"/>
      <dgm:spPr/>
    </dgm:pt>
    <dgm:pt modelId="{27A118E4-1F67-4029-B7E3-B022DDF4D9E4}" type="pres">
      <dgm:prSet presAssocID="{825DD598-5F62-4205-9958-CAF5AE31F849}" presName="chevron1" presStyleLbl="alignNode1" presStyleIdx="0" presStyleCnt="21"/>
      <dgm:spPr/>
    </dgm:pt>
    <dgm:pt modelId="{1410B504-1C25-4875-A87A-EBF9A9D92D94}" type="pres">
      <dgm:prSet presAssocID="{825DD598-5F62-4205-9958-CAF5AE31F849}" presName="chevron2" presStyleLbl="alignNode1" presStyleIdx="1" presStyleCnt="21"/>
      <dgm:spPr/>
    </dgm:pt>
    <dgm:pt modelId="{2D76FBA4-F3C4-418E-AD2F-C076F10BCD1D}" type="pres">
      <dgm:prSet presAssocID="{825DD598-5F62-4205-9958-CAF5AE31F849}" presName="chevron3" presStyleLbl="alignNode1" presStyleIdx="2" presStyleCnt="21"/>
      <dgm:spPr/>
    </dgm:pt>
    <dgm:pt modelId="{054732F6-9614-4EB3-91EB-C038A27D0D13}" type="pres">
      <dgm:prSet presAssocID="{825DD598-5F62-4205-9958-CAF5AE31F849}" presName="chevron4" presStyleLbl="alignNode1" presStyleIdx="3" presStyleCnt="21"/>
      <dgm:spPr/>
    </dgm:pt>
    <dgm:pt modelId="{F160BF68-497F-4A87-BB14-6374E0D45435}" type="pres">
      <dgm:prSet presAssocID="{825DD598-5F62-4205-9958-CAF5AE31F849}" presName="chevron5" presStyleLbl="alignNode1" presStyleIdx="4" presStyleCnt="21"/>
      <dgm:spPr/>
    </dgm:pt>
    <dgm:pt modelId="{55A2A068-BA6F-47D2-90FC-96E8EF3C23FF}" type="pres">
      <dgm:prSet presAssocID="{825DD598-5F62-4205-9958-CAF5AE31F849}" presName="chevron6" presStyleLbl="alignNode1" presStyleIdx="5" presStyleCnt="21"/>
      <dgm:spPr/>
    </dgm:pt>
    <dgm:pt modelId="{A95D9023-692A-45BE-AE62-A22C2C1D82EE}" type="pres">
      <dgm:prSet presAssocID="{825DD598-5F62-4205-9958-CAF5AE31F849}" presName="chevron7" presStyleLbl="alignNode1" presStyleIdx="6" presStyleCnt="21"/>
      <dgm:spPr/>
    </dgm:pt>
    <dgm:pt modelId="{1C6C6941-7F0D-4672-8774-B2FFB229DECE}" type="pres">
      <dgm:prSet presAssocID="{825DD598-5F62-4205-9958-CAF5AE31F849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072F9963-4BBF-4ACB-962D-C27586EFF2E3}" type="pres">
      <dgm:prSet presAssocID="{2E44FC2C-FDEA-4AA3-9807-EF3BAF42399F}" presName="sibTrans" presStyleCnt="0"/>
      <dgm:spPr/>
    </dgm:pt>
    <dgm:pt modelId="{40161C78-489A-4C09-84C6-FB89AD494879}" type="pres">
      <dgm:prSet presAssocID="{851AB86F-1041-4305-B81B-82C752199B20}" presName="parenttextcomposite" presStyleCnt="0"/>
      <dgm:spPr/>
    </dgm:pt>
    <dgm:pt modelId="{A6B79EB7-B964-4600-9076-54D3FD7E9AEF}" type="pres">
      <dgm:prSet presAssocID="{851AB86F-1041-4305-B81B-82C752199B20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A0C29AD9-AD8D-4573-89AA-97F3890911DD}" type="pres">
      <dgm:prSet presAssocID="{851AB86F-1041-4305-B81B-82C752199B20}" presName="composite" presStyleCnt="0"/>
      <dgm:spPr/>
    </dgm:pt>
    <dgm:pt modelId="{9325D8EF-9F66-48B0-89E6-4407D011C280}" type="pres">
      <dgm:prSet presAssocID="{851AB86F-1041-4305-B81B-82C752199B20}" presName="chevron1" presStyleLbl="alignNode1" presStyleIdx="7" presStyleCnt="21"/>
      <dgm:spPr/>
    </dgm:pt>
    <dgm:pt modelId="{1B4CC4A6-D268-44BF-9A56-0DA902794DF4}" type="pres">
      <dgm:prSet presAssocID="{851AB86F-1041-4305-B81B-82C752199B20}" presName="chevron2" presStyleLbl="alignNode1" presStyleIdx="8" presStyleCnt="21"/>
      <dgm:spPr/>
    </dgm:pt>
    <dgm:pt modelId="{D0A4F9E5-BF0F-4F4C-8FA3-BB199BE83222}" type="pres">
      <dgm:prSet presAssocID="{851AB86F-1041-4305-B81B-82C752199B20}" presName="chevron3" presStyleLbl="alignNode1" presStyleIdx="9" presStyleCnt="21"/>
      <dgm:spPr/>
    </dgm:pt>
    <dgm:pt modelId="{50C3236B-2B4F-4A79-B942-8251B2F66375}" type="pres">
      <dgm:prSet presAssocID="{851AB86F-1041-4305-B81B-82C752199B20}" presName="chevron4" presStyleLbl="alignNode1" presStyleIdx="10" presStyleCnt="21"/>
      <dgm:spPr/>
    </dgm:pt>
    <dgm:pt modelId="{8CB34823-60EB-49D0-8C83-E3286666E442}" type="pres">
      <dgm:prSet presAssocID="{851AB86F-1041-4305-B81B-82C752199B20}" presName="chevron5" presStyleLbl="alignNode1" presStyleIdx="11" presStyleCnt="21"/>
      <dgm:spPr/>
    </dgm:pt>
    <dgm:pt modelId="{D0588744-E1B6-4BF2-8E8D-730BE97C4482}" type="pres">
      <dgm:prSet presAssocID="{851AB86F-1041-4305-B81B-82C752199B20}" presName="chevron6" presStyleLbl="alignNode1" presStyleIdx="12" presStyleCnt="21"/>
      <dgm:spPr/>
    </dgm:pt>
    <dgm:pt modelId="{3E558A04-F02F-4D03-B445-6AF790C0A5C5}" type="pres">
      <dgm:prSet presAssocID="{851AB86F-1041-4305-B81B-82C752199B20}" presName="chevron7" presStyleLbl="alignNode1" presStyleIdx="13" presStyleCnt="21"/>
      <dgm:spPr/>
    </dgm:pt>
    <dgm:pt modelId="{DF4B7D60-1F9C-4EEB-B105-6C4C3138F529}" type="pres">
      <dgm:prSet presAssocID="{851AB86F-1041-4305-B81B-82C752199B20}" presName="childtext" presStyleLbl="solidFgAcc1" presStyleIdx="1" presStyleCnt="3" custLinFactNeighborX="-721" custLinFactNeighborY="4933">
        <dgm:presLayoutVars>
          <dgm:chMax/>
          <dgm:chPref val="0"/>
          <dgm:bulletEnabled val="1"/>
        </dgm:presLayoutVars>
      </dgm:prSet>
      <dgm:spPr/>
    </dgm:pt>
    <dgm:pt modelId="{D6FC743D-44CB-444B-953D-3DF90E57DD33}" type="pres">
      <dgm:prSet presAssocID="{85D712F9-9772-4DCE-887D-A5D348D89AC9}" presName="sibTrans" presStyleCnt="0"/>
      <dgm:spPr/>
    </dgm:pt>
    <dgm:pt modelId="{551F72E9-6BA5-41BF-BD85-CED89D8ABEDD}" type="pres">
      <dgm:prSet presAssocID="{C0005671-FF24-4D17-9CC0-2E0A4D457D2A}" presName="parenttextcomposite" presStyleCnt="0"/>
      <dgm:spPr/>
    </dgm:pt>
    <dgm:pt modelId="{C23E5C54-BBFF-4F4F-98B7-BCE38AC8FCD8}" type="pres">
      <dgm:prSet presAssocID="{C0005671-FF24-4D17-9CC0-2E0A4D457D2A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8FB5C710-21B8-4A49-949A-DE5DA51EC8F3}" type="pres">
      <dgm:prSet presAssocID="{C0005671-FF24-4D17-9CC0-2E0A4D457D2A}" presName="composite" presStyleCnt="0"/>
      <dgm:spPr/>
    </dgm:pt>
    <dgm:pt modelId="{C9AECEBE-757D-47E7-8708-9209F12FF521}" type="pres">
      <dgm:prSet presAssocID="{C0005671-FF24-4D17-9CC0-2E0A4D457D2A}" presName="chevron1" presStyleLbl="alignNode1" presStyleIdx="14" presStyleCnt="21"/>
      <dgm:spPr/>
    </dgm:pt>
    <dgm:pt modelId="{C9D0B6AC-7130-4E76-90B9-AF97F980F495}" type="pres">
      <dgm:prSet presAssocID="{C0005671-FF24-4D17-9CC0-2E0A4D457D2A}" presName="chevron2" presStyleLbl="alignNode1" presStyleIdx="15" presStyleCnt="21"/>
      <dgm:spPr/>
    </dgm:pt>
    <dgm:pt modelId="{0D3F40AF-74B7-4BFC-95B4-A559579D8E45}" type="pres">
      <dgm:prSet presAssocID="{C0005671-FF24-4D17-9CC0-2E0A4D457D2A}" presName="chevron3" presStyleLbl="alignNode1" presStyleIdx="16" presStyleCnt="21"/>
      <dgm:spPr/>
    </dgm:pt>
    <dgm:pt modelId="{88FF0926-FDC6-4ABA-ACF9-F306DC00272D}" type="pres">
      <dgm:prSet presAssocID="{C0005671-FF24-4D17-9CC0-2E0A4D457D2A}" presName="chevron4" presStyleLbl="alignNode1" presStyleIdx="17" presStyleCnt="21"/>
      <dgm:spPr/>
    </dgm:pt>
    <dgm:pt modelId="{AE3B991A-20FC-4E7D-B72C-AF32CB4679DB}" type="pres">
      <dgm:prSet presAssocID="{C0005671-FF24-4D17-9CC0-2E0A4D457D2A}" presName="chevron5" presStyleLbl="alignNode1" presStyleIdx="18" presStyleCnt="21"/>
      <dgm:spPr/>
    </dgm:pt>
    <dgm:pt modelId="{82AAC3B2-4C81-4456-B92B-A4B4E613BDFB}" type="pres">
      <dgm:prSet presAssocID="{C0005671-FF24-4D17-9CC0-2E0A4D457D2A}" presName="chevron6" presStyleLbl="alignNode1" presStyleIdx="19" presStyleCnt="21"/>
      <dgm:spPr/>
    </dgm:pt>
    <dgm:pt modelId="{8772926F-CED7-45B1-AC37-A6D2EE9F9E00}" type="pres">
      <dgm:prSet presAssocID="{C0005671-FF24-4D17-9CC0-2E0A4D457D2A}" presName="chevron7" presStyleLbl="alignNode1" presStyleIdx="20" presStyleCnt="21"/>
      <dgm:spPr/>
    </dgm:pt>
    <dgm:pt modelId="{62AAD6DF-8B75-4A19-8B25-88152F63B18B}" type="pres">
      <dgm:prSet presAssocID="{C0005671-FF24-4D17-9CC0-2E0A4D457D2A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5DD6E822-DD64-4031-A07E-0131EE3EFE25}" srcId="{C0005671-FF24-4D17-9CC0-2E0A4D457D2A}" destId="{501CAAD7-D0D4-438F-8F11-920845DBF4CB}" srcOrd="0" destOrd="0" parTransId="{AC09B10F-75F0-4DA6-B4A7-7B9F43A6BBD3}" sibTransId="{5B21AF78-6125-4BF4-A9F8-91EA8EA0F29B}"/>
    <dgm:cxn modelId="{FD9CD535-DB87-4BCF-B801-D61D151B8195}" srcId="{851AB86F-1041-4305-B81B-82C752199B20}" destId="{508FDC92-B92E-4D2A-AD0C-25CA286C4894}" srcOrd="0" destOrd="0" parTransId="{D31B74DF-D1A5-44F1-909D-A45268CE8127}" sibTransId="{51E5F81E-C637-4489-A0BF-0A4D36175FA3}"/>
    <dgm:cxn modelId="{980B4572-FB6E-48A6-AA06-EDBDA2EEBB27}" type="presOf" srcId="{501CAAD7-D0D4-438F-8F11-920845DBF4CB}" destId="{62AAD6DF-8B75-4A19-8B25-88152F63B18B}" srcOrd="0" destOrd="0" presId="urn:microsoft.com/office/officeart/2008/layout/VerticalAccentList"/>
    <dgm:cxn modelId="{8E836C4D-D96D-4168-82CF-2AD67E4A26B7}" srcId="{2C975773-2CA4-43A0-A941-EB0E586B6FA8}" destId="{851AB86F-1041-4305-B81B-82C752199B20}" srcOrd="1" destOrd="0" parTransId="{D0CBB068-C795-42CB-86AD-1E414F354093}" sibTransId="{85D712F9-9772-4DCE-887D-A5D348D89AC9}"/>
    <dgm:cxn modelId="{624CA5CB-1356-43A1-9D93-6D3BE12D55FD}" type="presOf" srcId="{2C975773-2CA4-43A0-A941-EB0E586B6FA8}" destId="{5BE9FD70-D0A1-42C4-8B6B-B4D8DEB53843}" srcOrd="0" destOrd="0" presId="urn:microsoft.com/office/officeart/2008/layout/VerticalAccentList"/>
    <dgm:cxn modelId="{E9BACA2D-391D-4EBC-ACD3-A2B4378652BE}" type="presOf" srcId="{825DD598-5F62-4205-9958-CAF5AE31F849}" destId="{89A19DDD-1CF4-4018-BEDF-E04BEAA24484}" srcOrd="0" destOrd="0" presId="urn:microsoft.com/office/officeart/2008/layout/VerticalAccentList"/>
    <dgm:cxn modelId="{A8C588EB-CD87-4E42-90A3-DBE608CDC2C6}" srcId="{2C975773-2CA4-43A0-A941-EB0E586B6FA8}" destId="{825DD598-5F62-4205-9958-CAF5AE31F849}" srcOrd="0" destOrd="0" parTransId="{F64DD161-A0EF-4EB6-B566-E6EC47F3F489}" sibTransId="{2E44FC2C-FDEA-4AA3-9807-EF3BAF42399F}"/>
    <dgm:cxn modelId="{79BD0998-6862-44C8-BCA7-28BBA12192EE}" srcId="{2C975773-2CA4-43A0-A941-EB0E586B6FA8}" destId="{C0005671-FF24-4D17-9CC0-2E0A4D457D2A}" srcOrd="2" destOrd="0" parTransId="{6E9F3EBA-BE0D-4403-9F25-0441F3BE48F5}" sibTransId="{82AAA89B-5755-4A03-8BF9-9C7C6061CFA3}"/>
    <dgm:cxn modelId="{3CD6BCFC-6C12-4AC0-A8D3-975C031E5457}" type="presOf" srcId="{C0005671-FF24-4D17-9CC0-2E0A4D457D2A}" destId="{C23E5C54-BBFF-4F4F-98B7-BCE38AC8FCD8}" srcOrd="0" destOrd="0" presId="urn:microsoft.com/office/officeart/2008/layout/VerticalAccentList"/>
    <dgm:cxn modelId="{7B62DB14-CF9D-46F5-9EA9-037EA9562E30}" type="presOf" srcId="{851AB86F-1041-4305-B81B-82C752199B20}" destId="{A6B79EB7-B964-4600-9076-54D3FD7E9AEF}" srcOrd="0" destOrd="0" presId="urn:microsoft.com/office/officeart/2008/layout/VerticalAccentList"/>
    <dgm:cxn modelId="{8CBEE68B-CC60-4447-A0D2-B8E0E4626315}" type="presOf" srcId="{508FDC92-B92E-4D2A-AD0C-25CA286C4894}" destId="{DF4B7D60-1F9C-4EEB-B105-6C4C3138F529}" srcOrd="0" destOrd="0" presId="urn:microsoft.com/office/officeart/2008/layout/VerticalAccentList"/>
    <dgm:cxn modelId="{27C06070-9ABB-40AD-A966-56ED8761A850}" type="presOf" srcId="{A66C0B02-5CBB-44A0-9E6E-BDE54F474443}" destId="{1C6C6941-7F0D-4672-8774-B2FFB229DECE}" srcOrd="0" destOrd="0" presId="urn:microsoft.com/office/officeart/2008/layout/VerticalAccentList"/>
    <dgm:cxn modelId="{DE08AC86-6791-4AB6-8CF6-B6ABD7D7262C}" srcId="{825DD598-5F62-4205-9958-CAF5AE31F849}" destId="{A66C0B02-5CBB-44A0-9E6E-BDE54F474443}" srcOrd="0" destOrd="0" parTransId="{592C7CC7-5954-4811-86A8-93D35304261B}" sibTransId="{E051A3C4-FAD7-41D2-91BF-A59A8D527874}"/>
    <dgm:cxn modelId="{71B7A74F-268B-4F44-A59D-1108734B760A}" type="presParOf" srcId="{5BE9FD70-D0A1-42C4-8B6B-B4D8DEB53843}" destId="{B86E2A78-C311-4C17-9CA1-834C559624D0}" srcOrd="0" destOrd="0" presId="urn:microsoft.com/office/officeart/2008/layout/VerticalAccentList"/>
    <dgm:cxn modelId="{C8B3C828-E211-4291-B859-BD3050DD18F7}" type="presParOf" srcId="{B86E2A78-C311-4C17-9CA1-834C559624D0}" destId="{89A19DDD-1CF4-4018-BEDF-E04BEAA24484}" srcOrd="0" destOrd="0" presId="urn:microsoft.com/office/officeart/2008/layout/VerticalAccentList"/>
    <dgm:cxn modelId="{4335DB9B-739A-4D9A-87C4-963FF9A1D216}" type="presParOf" srcId="{5BE9FD70-D0A1-42C4-8B6B-B4D8DEB53843}" destId="{0F18C369-58EF-4899-94C4-4E5A7ECD29B4}" srcOrd="1" destOrd="0" presId="urn:microsoft.com/office/officeart/2008/layout/VerticalAccentList"/>
    <dgm:cxn modelId="{718CCAC0-36C8-47B3-A1CD-F8F252E5368B}" type="presParOf" srcId="{0F18C369-58EF-4899-94C4-4E5A7ECD29B4}" destId="{27A118E4-1F67-4029-B7E3-B022DDF4D9E4}" srcOrd="0" destOrd="0" presId="urn:microsoft.com/office/officeart/2008/layout/VerticalAccentList"/>
    <dgm:cxn modelId="{C883749B-3862-4D04-828F-0A561AA9C908}" type="presParOf" srcId="{0F18C369-58EF-4899-94C4-4E5A7ECD29B4}" destId="{1410B504-1C25-4875-A87A-EBF9A9D92D94}" srcOrd="1" destOrd="0" presId="urn:microsoft.com/office/officeart/2008/layout/VerticalAccentList"/>
    <dgm:cxn modelId="{8C9B3FAB-7307-4643-BCCE-A397EB01156F}" type="presParOf" srcId="{0F18C369-58EF-4899-94C4-4E5A7ECD29B4}" destId="{2D76FBA4-F3C4-418E-AD2F-C076F10BCD1D}" srcOrd="2" destOrd="0" presId="urn:microsoft.com/office/officeart/2008/layout/VerticalAccentList"/>
    <dgm:cxn modelId="{90E76E01-0F00-4BBE-933B-9DE763A8BC34}" type="presParOf" srcId="{0F18C369-58EF-4899-94C4-4E5A7ECD29B4}" destId="{054732F6-9614-4EB3-91EB-C038A27D0D13}" srcOrd="3" destOrd="0" presId="urn:microsoft.com/office/officeart/2008/layout/VerticalAccentList"/>
    <dgm:cxn modelId="{1AE9D768-2931-4BE8-AF1C-7C8CF5DBE902}" type="presParOf" srcId="{0F18C369-58EF-4899-94C4-4E5A7ECD29B4}" destId="{F160BF68-497F-4A87-BB14-6374E0D45435}" srcOrd="4" destOrd="0" presId="urn:microsoft.com/office/officeart/2008/layout/VerticalAccentList"/>
    <dgm:cxn modelId="{4FA37EC8-F734-4047-BB98-66807577CBE5}" type="presParOf" srcId="{0F18C369-58EF-4899-94C4-4E5A7ECD29B4}" destId="{55A2A068-BA6F-47D2-90FC-96E8EF3C23FF}" srcOrd="5" destOrd="0" presId="urn:microsoft.com/office/officeart/2008/layout/VerticalAccentList"/>
    <dgm:cxn modelId="{574310AB-B077-4035-A92E-0A4A6E309559}" type="presParOf" srcId="{0F18C369-58EF-4899-94C4-4E5A7ECD29B4}" destId="{A95D9023-692A-45BE-AE62-A22C2C1D82EE}" srcOrd="6" destOrd="0" presId="urn:microsoft.com/office/officeart/2008/layout/VerticalAccentList"/>
    <dgm:cxn modelId="{2EDDFE36-20DC-4FC9-8A22-D3DB6D634C25}" type="presParOf" srcId="{0F18C369-58EF-4899-94C4-4E5A7ECD29B4}" destId="{1C6C6941-7F0D-4672-8774-B2FFB229DECE}" srcOrd="7" destOrd="0" presId="urn:microsoft.com/office/officeart/2008/layout/VerticalAccentList"/>
    <dgm:cxn modelId="{62733322-0ED6-420C-BFB3-1FB03628102B}" type="presParOf" srcId="{5BE9FD70-D0A1-42C4-8B6B-B4D8DEB53843}" destId="{072F9963-4BBF-4ACB-962D-C27586EFF2E3}" srcOrd="2" destOrd="0" presId="urn:microsoft.com/office/officeart/2008/layout/VerticalAccentList"/>
    <dgm:cxn modelId="{A03CA3D6-FABA-4E71-91F5-C43CCDB121A0}" type="presParOf" srcId="{5BE9FD70-D0A1-42C4-8B6B-B4D8DEB53843}" destId="{40161C78-489A-4C09-84C6-FB89AD494879}" srcOrd="3" destOrd="0" presId="urn:microsoft.com/office/officeart/2008/layout/VerticalAccentList"/>
    <dgm:cxn modelId="{23F131B4-3CE9-4505-A40C-606410418AA9}" type="presParOf" srcId="{40161C78-489A-4C09-84C6-FB89AD494879}" destId="{A6B79EB7-B964-4600-9076-54D3FD7E9AEF}" srcOrd="0" destOrd="0" presId="urn:microsoft.com/office/officeart/2008/layout/VerticalAccentList"/>
    <dgm:cxn modelId="{BF60948E-7CF8-4DC6-A644-3D52A97637C0}" type="presParOf" srcId="{5BE9FD70-D0A1-42C4-8B6B-B4D8DEB53843}" destId="{A0C29AD9-AD8D-4573-89AA-97F3890911DD}" srcOrd="4" destOrd="0" presId="urn:microsoft.com/office/officeart/2008/layout/VerticalAccentList"/>
    <dgm:cxn modelId="{B06C9DC5-8818-4820-AC68-1808B75C881C}" type="presParOf" srcId="{A0C29AD9-AD8D-4573-89AA-97F3890911DD}" destId="{9325D8EF-9F66-48B0-89E6-4407D011C280}" srcOrd="0" destOrd="0" presId="urn:microsoft.com/office/officeart/2008/layout/VerticalAccentList"/>
    <dgm:cxn modelId="{21D1806E-6262-47B1-AE1A-D9FD034913D3}" type="presParOf" srcId="{A0C29AD9-AD8D-4573-89AA-97F3890911DD}" destId="{1B4CC4A6-D268-44BF-9A56-0DA902794DF4}" srcOrd="1" destOrd="0" presId="urn:microsoft.com/office/officeart/2008/layout/VerticalAccentList"/>
    <dgm:cxn modelId="{8ABF50F0-9702-4ABD-849B-FE40A43EAA90}" type="presParOf" srcId="{A0C29AD9-AD8D-4573-89AA-97F3890911DD}" destId="{D0A4F9E5-BF0F-4F4C-8FA3-BB199BE83222}" srcOrd="2" destOrd="0" presId="urn:microsoft.com/office/officeart/2008/layout/VerticalAccentList"/>
    <dgm:cxn modelId="{5CE3E413-3750-44AF-8A24-7A9AC8F99E66}" type="presParOf" srcId="{A0C29AD9-AD8D-4573-89AA-97F3890911DD}" destId="{50C3236B-2B4F-4A79-B942-8251B2F66375}" srcOrd="3" destOrd="0" presId="urn:microsoft.com/office/officeart/2008/layout/VerticalAccentList"/>
    <dgm:cxn modelId="{AD5FBC89-DF84-44CA-A18B-E9149FD7644D}" type="presParOf" srcId="{A0C29AD9-AD8D-4573-89AA-97F3890911DD}" destId="{8CB34823-60EB-49D0-8C83-E3286666E442}" srcOrd="4" destOrd="0" presId="urn:microsoft.com/office/officeart/2008/layout/VerticalAccentList"/>
    <dgm:cxn modelId="{D09695A6-054D-433A-82E4-A218321AD3DF}" type="presParOf" srcId="{A0C29AD9-AD8D-4573-89AA-97F3890911DD}" destId="{D0588744-E1B6-4BF2-8E8D-730BE97C4482}" srcOrd="5" destOrd="0" presId="urn:microsoft.com/office/officeart/2008/layout/VerticalAccentList"/>
    <dgm:cxn modelId="{00CD019D-6DE5-4D0F-8B05-950D7B97E553}" type="presParOf" srcId="{A0C29AD9-AD8D-4573-89AA-97F3890911DD}" destId="{3E558A04-F02F-4D03-B445-6AF790C0A5C5}" srcOrd="6" destOrd="0" presId="urn:microsoft.com/office/officeart/2008/layout/VerticalAccentList"/>
    <dgm:cxn modelId="{BC3C6CB2-6F7F-45FB-A8A9-08D17EFC4218}" type="presParOf" srcId="{A0C29AD9-AD8D-4573-89AA-97F3890911DD}" destId="{DF4B7D60-1F9C-4EEB-B105-6C4C3138F529}" srcOrd="7" destOrd="0" presId="urn:microsoft.com/office/officeart/2008/layout/VerticalAccentList"/>
    <dgm:cxn modelId="{1F466AB2-820E-47D4-91EF-949D2F97DF3B}" type="presParOf" srcId="{5BE9FD70-D0A1-42C4-8B6B-B4D8DEB53843}" destId="{D6FC743D-44CB-444B-953D-3DF90E57DD33}" srcOrd="5" destOrd="0" presId="urn:microsoft.com/office/officeart/2008/layout/VerticalAccentList"/>
    <dgm:cxn modelId="{23929321-13A9-49DF-89F3-26A45A663D85}" type="presParOf" srcId="{5BE9FD70-D0A1-42C4-8B6B-B4D8DEB53843}" destId="{551F72E9-6BA5-41BF-BD85-CED89D8ABEDD}" srcOrd="6" destOrd="0" presId="urn:microsoft.com/office/officeart/2008/layout/VerticalAccentList"/>
    <dgm:cxn modelId="{56D78517-C8A5-44EB-B106-D57938876093}" type="presParOf" srcId="{551F72E9-6BA5-41BF-BD85-CED89D8ABEDD}" destId="{C23E5C54-BBFF-4F4F-98B7-BCE38AC8FCD8}" srcOrd="0" destOrd="0" presId="urn:microsoft.com/office/officeart/2008/layout/VerticalAccentList"/>
    <dgm:cxn modelId="{E2AB9819-A6AE-481D-93EF-983A8203AB57}" type="presParOf" srcId="{5BE9FD70-D0A1-42C4-8B6B-B4D8DEB53843}" destId="{8FB5C710-21B8-4A49-949A-DE5DA51EC8F3}" srcOrd="7" destOrd="0" presId="urn:microsoft.com/office/officeart/2008/layout/VerticalAccentList"/>
    <dgm:cxn modelId="{40642E9E-0E51-48BE-9E05-E7C5C0544DBB}" type="presParOf" srcId="{8FB5C710-21B8-4A49-949A-DE5DA51EC8F3}" destId="{C9AECEBE-757D-47E7-8708-9209F12FF521}" srcOrd="0" destOrd="0" presId="urn:microsoft.com/office/officeart/2008/layout/VerticalAccentList"/>
    <dgm:cxn modelId="{CB8D376E-E0FD-4898-92B3-947337E0C393}" type="presParOf" srcId="{8FB5C710-21B8-4A49-949A-DE5DA51EC8F3}" destId="{C9D0B6AC-7130-4E76-90B9-AF97F980F495}" srcOrd="1" destOrd="0" presId="urn:microsoft.com/office/officeart/2008/layout/VerticalAccentList"/>
    <dgm:cxn modelId="{F06A8034-FDB6-4AF5-8E1F-B9EF96F0888B}" type="presParOf" srcId="{8FB5C710-21B8-4A49-949A-DE5DA51EC8F3}" destId="{0D3F40AF-74B7-4BFC-95B4-A559579D8E45}" srcOrd="2" destOrd="0" presId="urn:microsoft.com/office/officeart/2008/layout/VerticalAccentList"/>
    <dgm:cxn modelId="{D25E3B87-F55C-4C38-909B-EA5CEF31559F}" type="presParOf" srcId="{8FB5C710-21B8-4A49-949A-DE5DA51EC8F3}" destId="{88FF0926-FDC6-4ABA-ACF9-F306DC00272D}" srcOrd="3" destOrd="0" presId="urn:microsoft.com/office/officeart/2008/layout/VerticalAccentList"/>
    <dgm:cxn modelId="{48F5FBA1-960D-4079-AEAF-41AA8E317BD8}" type="presParOf" srcId="{8FB5C710-21B8-4A49-949A-DE5DA51EC8F3}" destId="{AE3B991A-20FC-4E7D-B72C-AF32CB4679DB}" srcOrd="4" destOrd="0" presId="urn:microsoft.com/office/officeart/2008/layout/VerticalAccentList"/>
    <dgm:cxn modelId="{96F527B1-18B6-4DDE-B17B-0C2963FAC1E2}" type="presParOf" srcId="{8FB5C710-21B8-4A49-949A-DE5DA51EC8F3}" destId="{82AAC3B2-4C81-4456-B92B-A4B4E613BDFB}" srcOrd="5" destOrd="0" presId="urn:microsoft.com/office/officeart/2008/layout/VerticalAccentList"/>
    <dgm:cxn modelId="{D9370CFE-65C5-4DE1-BF58-37AD5B4C1747}" type="presParOf" srcId="{8FB5C710-21B8-4A49-949A-DE5DA51EC8F3}" destId="{8772926F-CED7-45B1-AC37-A6D2EE9F9E00}" srcOrd="6" destOrd="0" presId="urn:microsoft.com/office/officeart/2008/layout/VerticalAccentList"/>
    <dgm:cxn modelId="{53840951-4FD3-491D-88B5-439AACCDA55E}" type="presParOf" srcId="{8FB5C710-21B8-4A49-949A-DE5DA51EC8F3}" destId="{62AAD6DF-8B75-4A19-8B25-88152F63B18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19DDD-1CF4-4018-BEDF-E04BEAA24484}">
      <dsp:nvSpPr>
        <dsp:cNvPr id="0" name=""/>
        <dsp:cNvSpPr/>
      </dsp:nvSpPr>
      <dsp:spPr>
        <a:xfrm>
          <a:off x="1933705" y="3291"/>
          <a:ext cx="6361605" cy="57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 </a:t>
          </a:r>
          <a:endParaRPr lang="en-US" sz="2600" kern="1200" dirty="0"/>
        </a:p>
      </dsp:txBody>
      <dsp:txXfrm>
        <a:off x="1933705" y="3291"/>
        <a:ext cx="6361605" cy="578327"/>
      </dsp:txXfrm>
    </dsp:sp>
    <dsp:sp modelId="{27A118E4-1F67-4029-B7E3-B022DDF4D9E4}">
      <dsp:nvSpPr>
        <dsp:cNvPr id="0" name=""/>
        <dsp:cNvSpPr/>
      </dsp:nvSpPr>
      <dsp:spPr>
        <a:xfrm>
          <a:off x="1933705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10B504-1C25-4875-A87A-EBF9A9D92D94}">
      <dsp:nvSpPr>
        <dsp:cNvPr id="0" name=""/>
        <dsp:cNvSpPr/>
      </dsp:nvSpPr>
      <dsp:spPr>
        <a:xfrm>
          <a:off x="2827864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61054"/>
                <a:satOff val="-2326"/>
                <a:lumOff val="1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1054"/>
                <a:satOff val="-2326"/>
                <a:lumOff val="1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1054"/>
                <a:satOff val="-2326"/>
                <a:lumOff val="1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1054"/>
              <a:satOff val="-2326"/>
              <a:lumOff val="1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6FBA4-F3C4-418E-AD2F-C076F10BCD1D}">
      <dsp:nvSpPr>
        <dsp:cNvPr id="0" name=""/>
        <dsp:cNvSpPr/>
      </dsp:nvSpPr>
      <dsp:spPr>
        <a:xfrm>
          <a:off x="3722730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22108"/>
                <a:satOff val="-4652"/>
                <a:lumOff val="2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2108"/>
                <a:satOff val="-4652"/>
                <a:lumOff val="2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2108"/>
                <a:satOff val="-4652"/>
                <a:lumOff val="2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22108"/>
              <a:satOff val="-4652"/>
              <a:lumOff val="2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4732F6-9614-4EB3-91EB-C038A27D0D13}">
      <dsp:nvSpPr>
        <dsp:cNvPr id="0" name=""/>
        <dsp:cNvSpPr/>
      </dsp:nvSpPr>
      <dsp:spPr>
        <a:xfrm>
          <a:off x="4616889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83162"/>
                <a:satOff val="-6978"/>
                <a:lumOff val="34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83162"/>
                <a:satOff val="-6978"/>
                <a:lumOff val="34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83162"/>
                <a:satOff val="-6978"/>
                <a:lumOff val="34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83162"/>
              <a:satOff val="-6978"/>
              <a:lumOff val="34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60BF68-497F-4A87-BB14-6374E0D45435}">
      <dsp:nvSpPr>
        <dsp:cNvPr id="0" name=""/>
        <dsp:cNvSpPr/>
      </dsp:nvSpPr>
      <dsp:spPr>
        <a:xfrm>
          <a:off x="5511755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244215"/>
                <a:satOff val="-9305"/>
                <a:lumOff val="46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4215"/>
                <a:satOff val="-9305"/>
                <a:lumOff val="46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4215"/>
                <a:satOff val="-9305"/>
                <a:lumOff val="46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244215"/>
              <a:satOff val="-9305"/>
              <a:lumOff val="46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A2A068-BA6F-47D2-90FC-96E8EF3C23FF}">
      <dsp:nvSpPr>
        <dsp:cNvPr id="0" name=""/>
        <dsp:cNvSpPr/>
      </dsp:nvSpPr>
      <dsp:spPr>
        <a:xfrm>
          <a:off x="6405914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305269"/>
                <a:satOff val="-11631"/>
                <a:lumOff val="5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05269"/>
                <a:satOff val="-11631"/>
                <a:lumOff val="5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05269"/>
                <a:satOff val="-11631"/>
                <a:lumOff val="5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05269"/>
              <a:satOff val="-11631"/>
              <a:lumOff val="57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D9023-692A-45BE-AE62-A22C2C1D82EE}">
      <dsp:nvSpPr>
        <dsp:cNvPr id="0" name=""/>
        <dsp:cNvSpPr/>
      </dsp:nvSpPr>
      <dsp:spPr>
        <a:xfrm>
          <a:off x="7300779" y="58161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366323"/>
                <a:satOff val="-13957"/>
                <a:lumOff val="6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66323"/>
                <a:satOff val="-13957"/>
                <a:lumOff val="6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66323"/>
                <a:satOff val="-13957"/>
                <a:lumOff val="6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366323"/>
              <a:satOff val="-13957"/>
              <a:lumOff val="6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6C6941-7F0D-4672-8774-B2FFB229DECE}">
      <dsp:nvSpPr>
        <dsp:cNvPr id="0" name=""/>
        <dsp:cNvSpPr/>
      </dsp:nvSpPr>
      <dsp:spPr>
        <a:xfrm>
          <a:off x="1933705" y="699427"/>
          <a:ext cx="6444306" cy="9424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1" kern="1200"/>
            <a:t>Next e-SIDES event: ICE/IEEE Conference, June 28 Madeira</a:t>
          </a:r>
          <a:endParaRPr lang="en-US" sz="2600" b="1" kern="1200" dirty="0"/>
        </a:p>
      </dsp:txBody>
      <dsp:txXfrm>
        <a:off x="1933705" y="699427"/>
        <a:ext cx="6444306" cy="942460"/>
      </dsp:txXfrm>
    </dsp:sp>
    <dsp:sp modelId="{A6B79EB7-B964-4600-9076-54D3FD7E9AEF}">
      <dsp:nvSpPr>
        <dsp:cNvPr id="0" name=""/>
        <dsp:cNvSpPr/>
      </dsp:nvSpPr>
      <dsp:spPr>
        <a:xfrm>
          <a:off x="1933705" y="1831132"/>
          <a:ext cx="6361605" cy="57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 </a:t>
          </a:r>
          <a:endParaRPr lang="en-US" sz="2600" kern="1200" dirty="0"/>
        </a:p>
      </dsp:txBody>
      <dsp:txXfrm>
        <a:off x="1933705" y="1831132"/>
        <a:ext cx="6361605" cy="578327"/>
      </dsp:txXfrm>
    </dsp:sp>
    <dsp:sp modelId="{9325D8EF-9F66-48B0-89E6-4407D011C280}">
      <dsp:nvSpPr>
        <dsp:cNvPr id="0" name=""/>
        <dsp:cNvSpPr/>
      </dsp:nvSpPr>
      <dsp:spPr>
        <a:xfrm>
          <a:off x="1933705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427377"/>
                <a:satOff val="-16283"/>
                <a:lumOff val="80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27377"/>
                <a:satOff val="-16283"/>
                <a:lumOff val="80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27377"/>
                <a:satOff val="-16283"/>
                <a:lumOff val="80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27377"/>
              <a:satOff val="-16283"/>
              <a:lumOff val="809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4CC4A6-D268-44BF-9A56-0DA902794DF4}">
      <dsp:nvSpPr>
        <dsp:cNvPr id="0" name=""/>
        <dsp:cNvSpPr/>
      </dsp:nvSpPr>
      <dsp:spPr>
        <a:xfrm>
          <a:off x="2827864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488431"/>
                <a:satOff val="-18609"/>
                <a:lumOff val="92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88431"/>
                <a:satOff val="-18609"/>
                <a:lumOff val="92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88431"/>
                <a:satOff val="-18609"/>
                <a:lumOff val="92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88431"/>
              <a:satOff val="-18609"/>
              <a:lumOff val="92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A4F9E5-BF0F-4F4C-8FA3-BB199BE83222}">
      <dsp:nvSpPr>
        <dsp:cNvPr id="0" name=""/>
        <dsp:cNvSpPr/>
      </dsp:nvSpPr>
      <dsp:spPr>
        <a:xfrm>
          <a:off x="3722730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549485"/>
                <a:satOff val="-20935"/>
                <a:lumOff val="104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49485"/>
                <a:satOff val="-20935"/>
                <a:lumOff val="104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49485"/>
                <a:satOff val="-20935"/>
                <a:lumOff val="104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549485"/>
              <a:satOff val="-20935"/>
              <a:lumOff val="1041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C3236B-2B4F-4A79-B942-8251B2F66375}">
      <dsp:nvSpPr>
        <dsp:cNvPr id="0" name=""/>
        <dsp:cNvSpPr/>
      </dsp:nvSpPr>
      <dsp:spPr>
        <a:xfrm>
          <a:off x="4616889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610539"/>
                <a:satOff val="-23261"/>
                <a:lumOff val="11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10539"/>
                <a:satOff val="-23261"/>
                <a:lumOff val="11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10539"/>
                <a:satOff val="-23261"/>
                <a:lumOff val="11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10539"/>
              <a:satOff val="-23261"/>
              <a:lumOff val="11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B34823-60EB-49D0-8C83-E3286666E442}">
      <dsp:nvSpPr>
        <dsp:cNvPr id="0" name=""/>
        <dsp:cNvSpPr/>
      </dsp:nvSpPr>
      <dsp:spPr>
        <a:xfrm>
          <a:off x="5511755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671593"/>
                <a:satOff val="-25588"/>
                <a:lumOff val="127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71593"/>
                <a:satOff val="-25588"/>
                <a:lumOff val="127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71593"/>
                <a:satOff val="-25588"/>
                <a:lumOff val="127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671593"/>
              <a:satOff val="-25588"/>
              <a:lumOff val="127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588744-E1B6-4BF2-8E8D-730BE97C4482}">
      <dsp:nvSpPr>
        <dsp:cNvPr id="0" name=""/>
        <dsp:cNvSpPr/>
      </dsp:nvSpPr>
      <dsp:spPr>
        <a:xfrm>
          <a:off x="6405914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732646"/>
                <a:satOff val="-27914"/>
                <a:lumOff val="138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32646"/>
                <a:satOff val="-27914"/>
                <a:lumOff val="138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32646"/>
                <a:satOff val="-27914"/>
                <a:lumOff val="138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32646"/>
              <a:satOff val="-27914"/>
              <a:lumOff val="138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558A04-F02F-4D03-B445-6AF790C0A5C5}">
      <dsp:nvSpPr>
        <dsp:cNvPr id="0" name=""/>
        <dsp:cNvSpPr/>
      </dsp:nvSpPr>
      <dsp:spPr>
        <a:xfrm>
          <a:off x="7300779" y="2409459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793700"/>
                <a:satOff val="-30240"/>
                <a:lumOff val="150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93700"/>
                <a:satOff val="-30240"/>
                <a:lumOff val="150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93700"/>
                <a:satOff val="-30240"/>
                <a:lumOff val="150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793700"/>
              <a:satOff val="-30240"/>
              <a:lumOff val="150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4B7D60-1F9C-4EEB-B105-6C4C3138F529}">
      <dsp:nvSpPr>
        <dsp:cNvPr id="0" name=""/>
        <dsp:cNvSpPr/>
      </dsp:nvSpPr>
      <dsp:spPr>
        <a:xfrm>
          <a:off x="1887242" y="2573758"/>
          <a:ext cx="6444306" cy="9424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610539"/>
              <a:satOff val="-23261"/>
              <a:lumOff val="11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1" kern="1200" dirty="0"/>
            <a:t>Next e-SIDES Report presenting the issues in August 2017 </a:t>
          </a:r>
          <a:endParaRPr lang="en-US" sz="2600" b="1" kern="1200" dirty="0"/>
        </a:p>
      </dsp:txBody>
      <dsp:txXfrm>
        <a:off x="1887242" y="2573758"/>
        <a:ext cx="6444306" cy="942460"/>
      </dsp:txXfrm>
    </dsp:sp>
    <dsp:sp modelId="{C23E5C54-BBFF-4F4F-98B7-BCE38AC8FCD8}">
      <dsp:nvSpPr>
        <dsp:cNvPr id="0" name=""/>
        <dsp:cNvSpPr/>
      </dsp:nvSpPr>
      <dsp:spPr>
        <a:xfrm>
          <a:off x="1933705" y="3658972"/>
          <a:ext cx="6361605" cy="578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/>
            <a:t> </a:t>
          </a:r>
          <a:endParaRPr lang="en-US" sz="2600" kern="1200" dirty="0"/>
        </a:p>
      </dsp:txBody>
      <dsp:txXfrm>
        <a:off x="1933705" y="3658972"/>
        <a:ext cx="6361605" cy="578327"/>
      </dsp:txXfrm>
    </dsp:sp>
    <dsp:sp modelId="{C9AECEBE-757D-47E7-8708-9209F12FF521}">
      <dsp:nvSpPr>
        <dsp:cNvPr id="0" name=""/>
        <dsp:cNvSpPr/>
      </dsp:nvSpPr>
      <dsp:spPr>
        <a:xfrm>
          <a:off x="1933705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854754"/>
                <a:satOff val="-32566"/>
                <a:lumOff val="161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54754"/>
                <a:satOff val="-32566"/>
                <a:lumOff val="161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54754"/>
                <a:satOff val="-32566"/>
                <a:lumOff val="161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854754"/>
              <a:satOff val="-32566"/>
              <a:lumOff val="1619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D0B6AC-7130-4E76-90B9-AF97F980F495}">
      <dsp:nvSpPr>
        <dsp:cNvPr id="0" name=""/>
        <dsp:cNvSpPr/>
      </dsp:nvSpPr>
      <dsp:spPr>
        <a:xfrm>
          <a:off x="2827864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915808"/>
                <a:satOff val="-34892"/>
                <a:lumOff val="173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15808"/>
                <a:satOff val="-34892"/>
                <a:lumOff val="173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15808"/>
                <a:satOff val="-34892"/>
                <a:lumOff val="173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15808"/>
              <a:satOff val="-34892"/>
              <a:lumOff val="1735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3F40AF-74B7-4BFC-95B4-A559579D8E45}">
      <dsp:nvSpPr>
        <dsp:cNvPr id="0" name=""/>
        <dsp:cNvSpPr/>
      </dsp:nvSpPr>
      <dsp:spPr>
        <a:xfrm>
          <a:off x="3722730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976862"/>
                <a:satOff val="-37218"/>
                <a:lumOff val="185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76862"/>
                <a:satOff val="-37218"/>
                <a:lumOff val="185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76862"/>
                <a:satOff val="-37218"/>
                <a:lumOff val="185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76862"/>
              <a:satOff val="-37218"/>
              <a:lumOff val="18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FF0926-FDC6-4ABA-ACF9-F306DC00272D}">
      <dsp:nvSpPr>
        <dsp:cNvPr id="0" name=""/>
        <dsp:cNvSpPr/>
      </dsp:nvSpPr>
      <dsp:spPr>
        <a:xfrm>
          <a:off x="4616889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037916"/>
                <a:satOff val="-39545"/>
                <a:lumOff val="196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7916"/>
                <a:satOff val="-39545"/>
                <a:lumOff val="196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7916"/>
                <a:satOff val="-39545"/>
                <a:lumOff val="196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37916"/>
              <a:satOff val="-39545"/>
              <a:lumOff val="196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3B991A-20FC-4E7D-B72C-AF32CB4679DB}">
      <dsp:nvSpPr>
        <dsp:cNvPr id="0" name=""/>
        <dsp:cNvSpPr/>
      </dsp:nvSpPr>
      <dsp:spPr>
        <a:xfrm>
          <a:off x="5511755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098969"/>
                <a:satOff val="-41871"/>
                <a:lumOff val="208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98969"/>
                <a:satOff val="-41871"/>
                <a:lumOff val="208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98969"/>
                <a:satOff val="-41871"/>
                <a:lumOff val="208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098969"/>
              <a:satOff val="-41871"/>
              <a:lumOff val="208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AAC3B2-4C81-4456-B92B-A4B4E613BDFB}">
      <dsp:nvSpPr>
        <dsp:cNvPr id="0" name=""/>
        <dsp:cNvSpPr/>
      </dsp:nvSpPr>
      <dsp:spPr>
        <a:xfrm>
          <a:off x="6405914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160023"/>
                <a:satOff val="-44197"/>
                <a:lumOff val="21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60023"/>
                <a:satOff val="-44197"/>
                <a:lumOff val="21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60023"/>
                <a:satOff val="-44197"/>
                <a:lumOff val="21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160023"/>
              <a:satOff val="-44197"/>
              <a:lumOff val="2197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72926F-CED7-45B1-AC37-A6D2EE9F9E00}">
      <dsp:nvSpPr>
        <dsp:cNvPr id="0" name=""/>
        <dsp:cNvSpPr/>
      </dsp:nvSpPr>
      <dsp:spPr>
        <a:xfrm>
          <a:off x="7300779" y="4237300"/>
          <a:ext cx="1488615" cy="117807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4">
                <a:hueOff val="1221077"/>
                <a:satOff val="-46523"/>
                <a:lumOff val="231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221077"/>
                <a:satOff val="-46523"/>
                <a:lumOff val="231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221077"/>
                <a:satOff val="-46523"/>
                <a:lumOff val="231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1221077"/>
              <a:satOff val="-46523"/>
              <a:lumOff val="231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AAD6DF-8B75-4A19-8B25-88152F63B18B}">
      <dsp:nvSpPr>
        <dsp:cNvPr id="0" name=""/>
        <dsp:cNvSpPr/>
      </dsp:nvSpPr>
      <dsp:spPr>
        <a:xfrm>
          <a:off x="1933705" y="4355107"/>
          <a:ext cx="6444306" cy="9424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221077"/>
              <a:satOff val="-46523"/>
              <a:lumOff val="231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b="1" kern="1200"/>
            <a:t>Online community initiatives: e-sides.eu</a:t>
          </a:r>
          <a:endParaRPr lang="en-US" sz="2600" b="1" kern="1200" dirty="0"/>
        </a:p>
      </dsp:txBody>
      <dsp:txXfrm>
        <a:off x="1933705" y="4355107"/>
        <a:ext cx="6444306" cy="942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44AA5-A657-4BD3-98F0-6956A601F0F6}" type="datetimeFigureOut">
              <a:rPr lang="en-US" smtClean="0"/>
              <a:t>07/06/2017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0A94E-1338-41C1-8346-96B93A3AD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43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3D5DE-A127-44CA-A5D0-F937633CC0A8}" type="datetimeFigureOut">
              <a:rPr lang="en-US" smtClean="0"/>
              <a:t>07/06/2017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5AC18-F3DD-415E-993A-39097BB98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 INEQUALITY</a:t>
            </a:r>
          </a:p>
          <a:p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diversity of people and organizations in terms of capabilities and access to technology</a:t>
            </a:r>
          </a:p>
          <a:p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noProof="0" dirty="0"/>
              <a:t>http://www.cio.com/article/2437725/security-privacy/online-privacy-policies-hard-to-find--understand.html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12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Imbalances of power in transactions</a:t>
            </a:r>
          </a:p>
          <a:p>
            <a:r>
              <a:rPr lang="en-US" sz="1200" dirty="0">
                <a:solidFill>
                  <a:srgbClr val="4C4C4C"/>
                </a:solidFill>
              </a:rPr>
              <a:t>– focus customers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46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reduction of people to a norm or standard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Limiting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creativity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2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Unfair treatment of people or groups based on certain characteristics</a:t>
            </a:r>
          </a:p>
          <a:p>
            <a:endParaRPr lang="en-US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noProof="0" dirty="0"/>
              <a:t>Alternatives: fairness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24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dependency of people from organizations and between organizations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intrusion into the privacy of people</a:t>
            </a:r>
          </a:p>
          <a:p>
            <a:endParaRPr lang="de-D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https://www.theguardian.com/uk-news/2017/mar/14/public-faces-mass-invasion-of-privacy-as-big-data-and-surveillance-merge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0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lack of transparency for people</a:t>
            </a:r>
          </a:p>
          <a:p>
            <a:endParaRPr lang="en-US" dirty="0"/>
          </a:p>
          <a:p>
            <a:r>
              <a:rPr lang="en-US" dirty="0"/>
              <a:t>https://www.heise.de/newsticker/meldung/Datenschutz-EU-Studie-zeigt-Probleme-in-der-Praxis-2248265.html</a:t>
            </a:r>
          </a:p>
          <a:p>
            <a:endParaRPr lang="de-DE" dirty="0"/>
          </a:p>
          <a:p>
            <a:r>
              <a:rPr lang="de-DE" dirty="0"/>
              <a:t>Lack </a:t>
            </a:r>
            <a:r>
              <a:rPr lang="de-DE" dirty="0" err="1"/>
              <a:t>of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0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potential for abuse of data and technologies</a:t>
            </a:r>
          </a:p>
          <a:p>
            <a:endParaRPr lang="de-DE" dirty="0"/>
          </a:p>
          <a:p>
            <a:r>
              <a:rPr lang="en-US" dirty="0"/>
              <a:t>https://blog.kaspersky.com/scary-big-data/9626/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7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Focus</a:t>
            </a:r>
            <a:r>
              <a:rPr lang="en-US" baseline="0" noProof="0" dirty="0"/>
              <a:t> companies</a:t>
            </a:r>
            <a:endParaRPr lang="en-US" noProof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91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Adverse changes on the labor market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45AC18-F3DD-415E-993A-39097BB9819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3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9340" y="3800405"/>
            <a:ext cx="7703448" cy="398462"/>
          </a:xfrm>
        </p:spPr>
        <p:txBody>
          <a:bodyPr/>
          <a:lstStyle>
            <a:lvl1pPr marL="0" indent="0" algn="ctr">
              <a:buNone/>
              <a:defRPr sz="2400">
                <a:latin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Societal and Ethical Challenges in the Era of Big Data: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03068" y="6356349"/>
            <a:ext cx="1034264" cy="365125"/>
          </a:xfrm>
          <a:ln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07/06/2017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971462" y="6356349"/>
            <a:ext cx="2540669" cy="3651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e-SIDES</a:t>
            </a:r>
            <a:r>
              <a:rPr lang="en-US" baseline="0" dirty="0"/>
              <a:t> </a:t>
            </a:r>
            <a:r>
              <a:rPr lang="en-US" dirty="0"/>
              <a:t>Workshop- Turin,</a:t>
            </a:r>
            <a:r>
              <a:rPr lang="en-US" baseline="0" dirty="0"/>
              <a:t> Italy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57" y="2315182"/>
            <a:ext cx="4762500" cy="124777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23546" y="4483443"/>
            <a:ext cx="6995525" cy="1279710"/>
          </a:xfrm>
        </p:spPr>
        <p:txBody>
          <a:bodyPr/>
          <a:lstStyle>
            <a:lvl1pPr marL="0" indent="0">
              <a:buNone/>
              <a:defRPr/>
            </a:lvl1pPr>
            <a:lvl2pPr marL="4572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Exploring the emerging issues and opportunities 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    of big data management and analytics</a:t>
            </a:r>
          </a:p>
        </p:txBody>
      </p:sp>
    </p:spTree>
    <p:extLst>
      <p:ext uri="{BB962C8B-B14F-4D97-AF65-F5344CB8AC3E}">
        <p14:creationId xmlns:p14="http://schemas.microsoft.com/office/powerpoint/2010/main" val="3217294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9C16B-02EE-4EE2-A665-E865F90F6A83}" type="datetime1">
              <a:rPr lang="en-US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5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D189-870F-4AF1-AC8C-AD32EDA65EDF}" type="datetime1">
              <a:rPr lang="en-US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00BA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5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07/03/2017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84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4C4C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592F4-413F-4230-83EA-368F7D8D7FAE}" type="datetime1">
              <a:rPr lang="en-US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2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67C08-929B-4A87-87EF-CD10B18F6F28}" type="datetime1">
              <a:rPr lang="en-US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D3B8F-CB37-4180-B657-B44ED7CF5FF2}" type="datetime1">
              <a:rPr lang="en-US" smtClean="0"/>
              <a:t>07/06/2017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8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952B9-EF5D-469A-8EA6-0729CEB7EFFC}" type="datetime1">
              <a:rPr lang="en-US" smtClean="0"/>
              <a:t>07/06/2017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E85A-597B-4EC8-8441-09BE1A247367}" type="datetime1">
              <a:rPr lang="en-US" smtClean="0"/>
              <a:t>07/06/2017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71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6EBFD-B8A6-464C-A9FE-88438720879B}" type="datetime1">
              <a:rPr lang="en-US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8516-03DE-48B0-8666-FDB44FE56898}" type="datetime1">
              <a:rPr lang="en-US" smtClean="0"/>
              <a:t>07/06/2017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82600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3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295" y="6356350"/>
            <a:ext cx="103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91431-1794-43A5-BE5F-5E23A66CDF18}" type="datetime1">
              <a:rPr lang="en-US" smtClean="0"/>
              <a:t>07/06/2017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356350"/>
            <a:ext cx="106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931E9-2C19-469E-90BD-B804CB84B9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95816" cy="6858000"/>
          </a:xfrm>
          <a:prstGeom prst="rect">
            <a:avLst/>
          </a:prstGeom>
          <a:solidFill>
            <a:srgbClr val="5BC0BE"/>
          </a:solidFill>
          <a:ln>
            <a:solidFill>
              <a:srgbClr val="4C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16" y="6247056"/>
            <a:ext cx="1473195" cy="604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43" y="6263772"/>
            <a:ext cx="583178" cy="583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409" y="6293159"/>
            <a:ext cx="1108296" cy="474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85" y="58329"/>
            <a:ext cx="2341950" cy="61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1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E4E4E"/>
          </a:solidFill>
          <a:latin typeface="Segoe UI Semibold" panose="020B07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4C4C4C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4C4C4C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4C4C4C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C4C4C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4C4C4C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de/url?sa=i&amp;rct=j&amp;q=&amp;esrc=s&amp;source=images&amp;cd=&amp;ved=0ahUKEwiSkJeW1ajUAhWBXBoKHbHJDyMQjRwIBw&amp;url=http://www.spiegel.de/wirtschaft/gesichtserkennung-im-supermarkt-datensammler-ruesten-auf-a-1150335.html&amp;psig=AFQjCNFsW2EeEHwLJc6yWPHbZzosV_e6Yg&amp;ust=149681944008584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google.de/url?sa=i&amp;rct=j&amp;q=&amp;esrc=s&amp;source=images&amp;cd=&amp;ved=0ahUKEwjVqMu71ajUAhXJ7hoKHQX9Ck8QjRwIBw&amp;url=https://www.cafecredit.com/credit-score-range&amp;psig=AFQjCNGeP30gsUFF-WDk8-VqUUQSQbsDXg&amp;ust=1496819516036426" TargetMode="Externa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://www.e-sides.eu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172" y="3602017"/>
            <a:ext cx="8354954" cy="501172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dirty="0"/>
              <a:t>Societal and Ethical Challenges in the Era of Big Data: </a:t>
            </a:r>
          </a:p>
          <a:p>
            <a:r>
              <a:rPr lang="en-US" dirty="0"/>
              <a:t>Exploring the emerging issues and opportunities of big data management and analytics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108784" y="5030376"/>
            <a:ext cx="45659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0"/>
              </a:spcAft>
              <a:tabLst>
                <a:tab pos="788670" algn="l"/>
                <a:tab pos="4119245" algn="l"/>
                <a:tab pos="5410200" algn="l"/>
              </a:tabLst>
            </a:pPr>
            <a:r>
              <a:rPr lang="en-GB" sz="2400" b="1" dirty="0">
                <a:solidFill>
                  <a:srgbClr val="4C4C4C"/>
                </a:solidFill>
                <a:latin typeface="Times New Roman" charset="0"/>
                <a:ea typeface="Times New Roman" charset="0"/>
              </a:rPr>
              <a:t>June 7, 2017 ; 15.30 – 17.00</a:t>
            </a:r>
            <a:endParaRPr lang="en-GB" sz="2000" dirty="0">
              <a:solidFill>
                <a:srgbClr val="4C4C4C"/>
              </a:solidFill>
              <a:latin typeface="Times New Roman" charset="0"/>
              <a:ea typeface="Times New Roman" charset="0"/>
            </a:endParaRPr>
          </a:p>
          <a:p>
            <a:pPr algn="ctr">
              <a:spcAft>
                <a:spcPts val="0"/>
              </a:spcAft>
              <a:tabLst>
                <a:tab pos="788670" algn="l"/>
                <a:tab pos="4119245" algn="l"/>
                <a:tab pos="5410200" algn="l"/>
              </a:tabLst>
            </a:pPr>
            <a:r>
              <a:rPr lang="en-GB" b="1" dirty="0">
                <a:solidFill>
                  <a:srgbClr val="4C4C4C"/>
                </a:solidFill>
                <a:latin typeface="Times New Roman" charset="0"/>
                <a:ea typeface="Times New Roman" charset="0"/>
              </a:rPr>
              <a:t>Turin University, Turin, Italy </a:t>
            </a:r>
            <a:endParaRPr lang="en-GB" sz="2000" dirty="0">
              <a:solidFill>
                <a:srgbClr val="4C4C4C"/>
              </a:solidFill>
              <a:effectLst/>
              <a:latin typeface="Times New Roman" charset="0"/>
              <a:ea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80" y="14288"/>
            <a:ext cx="3113992" cy="1334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87" y="14288"/>
            <a:ext cx="3673843" cy="1507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310" y="0"/>
            <a:ext cx="1287039" cy="128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3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Ethical and Legal Issues Overview</a:t>
            </a: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5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Magdalena </a:t>
            </a:r>
            <a:r>
              <a:rPr lang="en-US" dirty="0" err="1"/>
              <a:t>Jozwiak</a:t>
            </a:r>
            <a:r>
              <a:rPr lang="en-US" dirty="0"/>
              <a:t>, </a:t>
            </a:r>
            <a:r>
              <a:rPr lang="pl-PL" dirty="0"/>
              <a:t>Faculty of Law, Leiden University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6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pl-PL" sz="4000" dirty="0">
                <a:solidFill>
                  <a:srgbClr val="4C4C4C"/>
                </a:solidFill>
              </a:rPr>
              <a:t>The current legal par</a:t>
            </a:r>
            <a:r>
              <a:rPr lang="it-IT" sz="4000" dirty="0">
                <a:solidFill>
                  <a:srgbClr val="4C4C4C"/>
                </a:solidFill>
              </a:rPr>
              <a:t>a</a:t>
            </a:r>
            <a:r>
              <a:rPr lang="pl-PL" sz="4000" dirty="0">
                <a:solidFill>
                  <a:srgbClr val="4C4C4C"/>
                </a:solidFill>
              </a:rPr>
              <a:t>digm and its discontents</a:t>
            </a:r>
            <a:r>
              <a:rPr lang="it-IT" sz="4000" dirty="0">
                <a:solidFill>
                  <a:srgbClr val="4C4C4C"/>
                </a:solidFill>
              </a:rPr>
              <a:t> </a:t>
            </a:r>
            <a:endParaRPr lang="en-US" sz="4000" dirty="0">
              <a:solidFill>
                <a:srgbClr val="4C4C4C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4305122" cy="18280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000" dirty="0"/>
          </a:p>
          <a:p>
            <a:endParaRPr lang="en-US" sz="20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44450" y="1792481"/>
            <a:ext cx="10908025" cy="41916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pl-PL" sz="2000" dirty="0"/>
          </a:p>
          <a:p>
            <a:r>
              <a:rPr lang="pl-PL" sz="3600" dirty="0"/>
              <a:t>Different fundamental rights at stakes</a:t>
            </a:r>
          </a:p>
          <a:p>
            <a:endParaRPr lang="pl-PL" sz="3600" dirty="0"/>
          </a:p>
          <a:p>
            <a:r>
              <a:rPr lang="pl-PL" sz="3600" dirty="0"/>
              <a:t>Data protection as THE regulatory tool</a:t>
            </a:r>
          </a:p>
          <a:p>
            <a:endParaRPr lang="pl-PL" sz="3600" dirty="0"/>
          </a:p>
          <a:p>
            <a:r>
              <a:rPr lang="pl-PL" sz="3600" dirty="0"/>
              <a:t>Place for competition law and consumer protection 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029085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Problems with data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Practical limitations </a:t>
            </a:r>
          </a:p>
          <a:p>
            <a:endParaRPr lang="pl-PL" dirty="0"/>
          </a:p>
          <a:p>
            <a:pPr>
              <a:buNone/>
            </a:pPr>
            <a:endParaRPr lang="pl-PL" dirty="0"/>
          </a:p>
          <a:p>
            <a:pPr>
              <a:buNone/>
            </a:pPr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4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Znalezione obrazy dla zapytania privacy notice ap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7425" y="607687"/>
            <a:ext cx="7117057" cy="51723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5602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Problems with data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Practical limitations</a:t>
            </a:r>
          </a:p>
          <a:p>
            <a:endParaRPr lang="pl-PL" dirty="0"/>
          </a:p>
          <a:p>
            <a:r>
              <a:rPr lang="pl-PL" dirty="0"/>
              <a:t>Entrenched business models</a:t>
            </a:r>
          </a:p>
          <a:p>
            <a:endParaRPr lang="pl-P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9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45078" t="12356" r="944" b="8005"/>
          <a:stretch>
            <a:fillRect/>
          </a:stretch>
        </p:blipFill>
        <p:spPr bwMode="auto">
          <a:xfrm>
            <a:off x="2430684" y="156258"/>
            <a:ext cx="7280476" cy="61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9113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Problems with data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Practical limitations</a:t>
            </a:r>
          </a:p>
          <a:p>
            <a:endParaRPr lang="pl-PL" dirty="0"/>
          </a:p>
          <a:p>
            <a:r>
              <a:rPr lang="pl-PL" dirty="0"/>
              <a:t>Entrenched business models</a:t>
            </a:r>
          </a:p>
          <a:p>
            <a:endParaRPr lang="pl-PL" dirty="0"/>
          </a:p>
          <a:p>
            <a:r>
              <a:rPr lang="pl-PL" dirty="0"/>
              <a:t>Power assymetry, the problem of ‘bigness’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7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Problems with data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Practical limitations</a:t>
            </a:r>
          </a:p>
          <a:p>
            <a:endParaRPr lang="pl-PL" dirty="0"/>
          </a:p>
          <a:p>
            <a:r>
              <a:rPr lang="pl-PL" dirty="0"/>
              <a:t>Entrenched business models</a:t>
            </a:r>
          </a:p>
          <a:p>
            <a:endParaRPr lang="pl-PL" dirty="0"/>
          </a:p>
          <a:p>
            <a:r>
              <a:rPr lang="pl-PL" dirty="0"/>
              <a:t>Power assymetry, the problem of ‘bigness’</a:t>
            </a:r>
          </a:p>
          <a:p>
            <a:endParaRPr lang="pl-PL" dirty="0"/>
          </a:p>
          <a:p>
            <a:r>
              <a:rPr lang="pl-PL" dirty="0"/>
              <a:t>Limits of the fundamental rights framework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7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Going back to the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  <a:p>
            <a:r>
              <a:rPr lang="pl-PL" dirty="0"/>
              <a:t>What is the rationale for rights’ protection?</a:t>
            </a:r>
          </a:p>
          <a:p>
            <a:endParaRPr lang="pl-PL" dirty="0"/>
          </a:p>
          <a:p>
            <a:r>
              <a:rPr lang="pl-PL" dirty="0"/>
              <a:t>Mapping the ethical issues at stake in:</a:t>
            </a:r>
          </a:p>
          <a:p>
            <a:pPr>
              <a:buNone/>
            </a:pPr>
            <a:endParaRPr lang="pl-PL" dirty="0"/>
          </a:p>
          <a:p>
            <a:pPr>
              <a:buFont typeface="Wingdings" pitchFamily="2" charset="2"/>
              <a:buChar char="Ø"/>
            </a:pPr>
            <a:r>
              <a:rPr lang="pl-PL" dirty="0"/>
              <a:t>gathering the data, making it big</a:t>
            </a:r>
          </a:p>
          <a:p>
            <a:pPr>
              <a:buFont typeface="Wingdings" pitchFamily="2" charset="2"/>
              <a:buChar char="Ø"/>
            </a:pPr>
            <a:r>
              <a:rPr lang="pl-PL" dirty="0"/>
              <a:t>processing the data (data analytics and decision making based on algorythms)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Issues for discussion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908432"/>
              </p:ext>
            </p:extLst>
          </p:nvPr>
        </p:nvGraphicFramePr>
        <p:xfrm>
          <a:off x="3657598" y="1875100"/>
          <a:ext cx="4495802" cy="3223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5958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Legal aspects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884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GB" sz="3200" dirty="0"/>
                        <a:t>Informed consent</a:t>
                      </a:r>
                      <a:endParaRPr lang="nl-NL" sz="32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GB" sz="3200" dirty="0"/>
                        <a:t>Purpose limitation</a:t>
                      </a:r>
                      <a:endParaRPr lang="nl-NL" sz="32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GB" sz="3200" dirty="0"/>
                        <a:t>Sensitive data</a:t>
                      </a:r>
                      <a:endParaRPr lang="pl-PL" sz="3200" dirty="0"/>
                    </a:p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GB" sz="3200" dirty="0"/>
                        <a:t>Harm of processing</a:t>
                      </a:r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81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"/>
          <a:stretch/>
        </p:blipFill>
        <p:spPr>
          <a:xfrm>
            <a:off x="20" y="-48116"/>
            <a:ext cx="12191980" cy="6857990"/>
          </a:xfrm>
          <a:prstGeom prst="rect">
            <a:avLst/>
          </a:prstGeom>
        </p:spPr>
      </p:pic>
      <p:sp>
        <p:nvSpPr>
          <p:cNvPr id="23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cxnSp>
        <p:nvCxnSpPr>
          <p:cNvPr id="21" name="Straight Connector 20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571" y="3966519"/>
            <a:ext cx="4193601" cy="964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Exploring the Emerging Issues and Opportunities of Big Data Management and Analytics</a:t>
            </a:r>
            <a:endParaRPr lang="en-US" sz="4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CEPE/Ethicomp 2017</a:t>
            </a:r>
          </a:p>
          <a:p>
            <a:pPr algn="ctr">
              <a:lnSpc>
                <a:spcPct val="70000"/>
              </a:lnSpc>
            </a:pPr>
            <a:r>
              <a:rPr lang="en-US" sz="20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 University, June 7 (15.30-17.00)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500794" y="6326349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Calibri" panose="020F0502020204030204"/>
              </a:rPr>
              <a:t>e-Sides Ethical and Societal Implications of Data Sciences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46" y="5567602"/>
            <a:ext cx="4400550" cy="1152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19571" y="2688381"/>
            <a:ext cx="40911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Societal and Ethical Challenges in the Era of </a:t>
            </a:r>
          </a:p>
          <a:p>
            <a:pPr algn="ctr"/>
            <a:r>
              <a:rPr lang="en-US" sz="2800" dirty="0">
                <a:latin typeface="+mj-lt"/>
                <a:ea typeface="+mj-ea"/>
                <a:cs typeface="+mj-cs"/>
              </a:rPr>
              <a:t>Big Data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04937"/>
              </p:ext>
            </p:extLst>
          </p:nvPr>
        </p:nvGraphicFramePr>
        <p:xfrm>
          <a:off x="281950" y="242148"/>
          <a:ext cx="7025439" cy="451515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729728">
                  <a:extLst>
                    <a:ext uri="{9D8B030D-6E8A-4147-A177-3AD203B41FA5}">
                      <a16:colId xmlns:a16="http://schemas.microsoft.com/office/drawing/2014/main" val="3347441482"/>
                    </a:ext>
                  </a:extLst>
                </a:gridCol>
                <a:gridCol w="3295711">
                  <a:extLst>
                    <a:ext uri="{9D8B030D-6E8A-4147-A177-3AD203B41FA5}">
                      <a16:colId xmlns:a16="http://schemas.microsoft.com/office/drawing/2014/main" val="3578369054"/>
                    </a:ext>
                  </a:extLst>
                </a:gridCol>
              </a:tblGrid>
              <a:tr h="2523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Agenda Item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Speaker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0188585"/>
                  </a:ext>
                </a:extLst>
              </a:tr>
              <a:tr h="403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Presentation of e-SIDES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Gabriella Cattaneo, Associate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VP IDC European Government Consulting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498016"/>
                  </a:ext>
                </a:extLst>
              </a:tr>
              <a:tr h="3422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Presentation of workshop objectives 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506202"/>
                  </a:ext>
                </a:extLst>
              </a:tr>
              <a:tr h="3422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Ethical and legal issues overview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Magdalena Jozwiak, Post Doctoral Researcher, </a:t>
                      </a:r>
                      <a:r>
                        <a:rPr lang="en-US" sz="1800" dirty="0" err="1">
                          <a:effectLst/>
                          <a:latin typeface="+mj-lt"/>
                        </a:rPr>
                        <a:t>eLAW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 Leiden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University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876059"/>
                  </a:ext>
                </a:extLst>
              </a:tr>
              <a:tr h="5046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Interactive session on ethical and legal issues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400421"/>
                  </a:ext>
                </a:extLst>
              </a:tr>
              <a:tr h="3422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Presentation of results and discussion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67685"/>
                  </a:ext>
                </a:extLst>
              </a:tr>
              <a:tr h="403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Societal and economic issues overview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Michael Friedewald, Coordinator</a:t>
                      </a:r>
                      <a:r>
                        <a:rPr lang="en-US" sz="1800" baseline="0" dirty="0">
                          <a:effectLst/>
                          <a:latin typeface="+mj-lt"/>
                        </a:rPr>
                        <a:t> of ICT Research Fraunhofer ISI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78343"/>
                  </a:ext>
                </a:extLst>
              </a:tr>
              <a:tr h="5046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Interactive session on societal and economic issues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129385"/>
                  </a:ext>
                </a:extLst>
              </a:tr>
              <a:tr h="3422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j-lt"/>
                        </a:rPr>
                        <a:t>Presentation of results and discussion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986135"/>
                  </a:ext>
                </a:extLst>
              </a:tr>
              <a:tr h="5046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  <a:latin typeface="+mj-lt"/>
                        </a:rPr>
                        <a:t>How to get involved with e-SIDES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Diala Ghanem, IDC European Government Consulting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535717"/>
                  </a:ext>
                </a:extLst>
              </a:tr>
              <a:tr h="34222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800" b="0" dirty="0">
                          <a:effectLst/>
                          <a:latin typeface="+mj-lt"/>
                        </a:rPr>
                        <a:t>Next steps and conclusions </a:t>
                      </a:r>
                      <a:endParaRPr lang="en-US" sz="1800" b="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Gabriella Cattaneo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6EC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99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023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871915"/>
              </p:ext>
            </p:extLst>
          </p:nvPr>
        </p:nvGraphicFramePr>
        <p:xfrm>
          <a:off x="838200" y="995423"/>
          <a:ext cx="10515600" cy="390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6399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Ethical aspects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5642">
                <a:tc>
                  <a:txBody>
                    <a:bodyPr/>
                    <a:lstStyle/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Solidarity</a:t>
                      </a:r>
                      <a:r>
                        <a:rPr lang="pl-PL" sz="2800" dirty="0"/>
                        <a:t> (e.g. insurance individualization, society segmentation)</a:t>
                      </a:r>
                      <a:endParaRPr lang="nl-NL" sz="2800" dirty="0"/>
                    </a:p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Trust</a:t>
                      </a:r>
                      <a:r>
                        <a:rPr lang="pl-PL" sz="2800" dirty="0"/>
                        <a:t> (e.g.</a:t>
                      </a:r>
                      <a:r>
                        <a:rPr lang="pl-PL" sz="2800" baseline="0" dirty="0"/>
                        <a:t> dependence on algorythmic decisions)</a:t>
                      </a:r>
                      <a:endParaRPr lang="nl-NL" sz="2800" dirty="0"/>
                    </a:p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Autonomy</a:t>
                      </a:r>
                      <a:r>
                        <a:rPr lang="pl-PL" sz="2800" dirty="0"/>
                        <a:t> (e.g. surveillence, filter bubbles,</a:t>
                      </a:r>
                      <a:r>
                        <a:rPr lang="pl-PL" sz="2800" baseline="0" dirty="0"/>
                        <a:t> butlers, nudges</a:t>
                      </a:r>
                      <a:r>
                        <a:rPr lang="pl-PL" sz="2800" dirty="0"/>
                        <a:t>) </a:t>
                      </a:r>
                      <a:endParaRPr lang="nl-NL" sz="2800" dirty="0"/>
                    </a:p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Bias</a:t>
                      </a:r>
                      <a:r>
                        <a:rPr lang="pl-PL" sz="2800" dirty="0"/>
                        <a:t> (e.g. leading to discrimination</a:t>
                      </a:r>
                      <a:r>
                        <a:rPr lang="pl-PL" sz="2800" baseline="0" dirty="0"/>
                        <a:t> of all sorts)</a:t>
                      </a:r>
                      <a:endParaRPr lang="nl-NL" sz="2800" dirty="0"/>
                    </a:p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Opacity</a:t>
                      </a:r>
                      <a:r>
                        <a:rPr lang="pl-PL" sz="2800" dirty="0"/>
                        <a:t> (e.g. machine learning solutions)</a:t>
                      </a:r>
                    </a:p>
                    <a:p>
                      <a:pPr marL="514350" indent="-514350" algn="l">
                        <a:buFont typeface="+mj-lt"/>
                        <a:buAutoNum type="arabicPeriod" startAt="5"/>
                      </a:pPr>
                      <a:r>
                        <a:rPr lang="en-GB" sz="2800" dirty="0"/>
                        <a:t>Moral responsibility</a:t>
                      </a:r>
                      <a:r>
                        <a:rPr lang="pl-PL" sz="2800" dirty="0"/>
                        <a:t> </a:t>
                      </a:r>
                      <a:endParaRPr lang="nl-NL" sz="2800" dirty="0"/>
                    </a:p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7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439" y="802578"/>
            <a:ext cx="10515600" cy="285273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5400" dirty="0"/>
              <a:t>Interactive Session on Ethical and Legal Issues</a:t>
            </a:r>
            <a:endParaRPr lang="en-US" sz="5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Magdalena </a:t>
            </a:r>
            <a:r>
              <a:rPr lang="en-US" dirty="0" err="1"/>
              <a:t>Jozwiak</a:t>
            </a:r>
            <a:r>
              <a:rPr lang="en-US" dirty="0"/>
              <a:t>, </a:t>
            </a:r>
            <a:r>
              <a:rPr lang="en-US" dirty="0" err="1"/>
              <a:t>eLAW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2" descr="Risultati immagini per ethical leg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239" y="1943397"/>
            <a:ext cx="5978904" cy="4484178"/>
          </a:xfrm>
          <a:prstGeom prst="rect">
            <a:avLst/>
          </a:prstGeom>
          <a:noFill/>
          <a:effectLst>
            <a:softEdge rad="914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5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83160"/>
                  </p:ext>
                </p:extLst>
              </p:nvPr>
            </p:nvGraphicFramePr>
            <p:xfrm>
              <a:off x="578604" y="0"/>
              <a:ext cx="11613396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604" y="0"/>
                <a:ext cx="11613396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117529" y="170480"/>
            <a:ext cx="144134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sz="2800" dirty="0"/>
              <a:t>5</a:t>
            </a:r>
          </a:p>
          <a:p>
            <a:r>
              <a:rPr lang="it-IT" sz="2800" dirty="0"/>
              <a:t>15 mins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355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8554"/>
            <a:ext cx="10515600" cy="3673954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Societal and Economic Issues Overview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Michael Friedewald, ISI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2" descr="Risultati immagini per social econ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123" y="2922177"/>
            <a:ext cx="4432300" cy="316747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35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199" y="1468099"/>
            <a:ext cx="11019830" cy="105571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FP7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and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H2020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projects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assessing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impacts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of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different (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big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data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related</a:t>
            </a:r>
            <a:r>
              <a:rPr lang="de-DE" sz="3200" dirty="0">
                <a:latin typeface="Segoe UI Semibold" panose="020B0702040204020203" pitchFamily="34" charset="0"/>
                <a:ea typeface="+mj-ea"/>
                <a:cs typeface="+mj-cs"/>
              </a:rPr>
              <a:t>) </a:t>
            </a:r>
            <a:r>
              <a:rPr lang="de-DE" sz="3200" dirty="0" err="1">
                <a:latin typeface="Segoe UI Semibold" panose="020B0702040204020203" pitchFamily="34" charset="0"/>
                <a:ea typeface="+mj-ea"/>
                <a:cs typeface="+mj-cs"/>
              </a:rPr>
              <a:t>technologies</a:t>
            </a:r>
            <a:endParaRPr lang="de-DE" sz="3200" dirty="0">
              <a:latin typeface="Segoe UI Semibold" panose="020B0702040204020203" pitchFamily="34" charset="0"/>
              <a:ea typeface="+mj-ea"/>
              <a:cs typeface="+mj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2705259"/>
            <a:ext cx="2139965" cy="347170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BIG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CANVAS 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CAPITAL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CLARUS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Coco Cloud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CONSENT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CRISP </a:t>
            </a:r>
          </a:p>
          <a:p>
            <a:pPr>
              <a:lnSpc>
                <a:spcPct val="120000"/>
              </a:lnSpc>
            </a:pPr>
            <a:r>
              <a:rPr lang="de-DE" sz="8000" dirty="0" err="1">
                <a:latin typeface="Segoe UI Semibold" panose="020B0702040204020203" pitchFamily="34" charset="0"/>
                <a:ea typeface="+mj-ea"/>
                <a:cs typeface="+mj-cs"/>
              </a:rPr>
              <a:t>DwB</a:t>
            </a:r>
            <a:endParaRPr lang="de-DE" sz="8000" dirty="0">
              <a:latin typeface="Segoe UI Semibold" panose="020B0702040204020203" pitchFamily="34" charset="0"/>
              <a:ea typeface="+mj-ea"/>
              <a:cs typeface="+mj-cs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8" y="3153055"/>
            <a:ext cx="2134586" cy="213458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39" y="2908214"/>
            <a:ext cx="1285782" cy="718314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0" y="3625209"/>
            <a:ext cx="1338476" cy="92418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4" y="4803602"/>
            <a:ext cx="1778412" cy="106704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05" y="5158763"/>
            <a:ext cx="997041" cy="93972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38" y="4001294"/>
            <a:ext cx="1118780" cy="1005712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75"/>
          <a:stretch/>
        </p:blipFill>
        <p:spPr>
          <a:xfrm>
            <a:off x="2756372" y="4958025"/>
            <a:ext cx="1647798" cy="938812"/>
          </a:xfrm>
          <a:prstGeom prst="rect">
            <a:avLst/>
          </a:prstGeom>
        </p:spPr>
      </p:pic>
      <p:sp>
        <p:nvSpPr>
          <p:cNvPr id="14" name="Inhaltsplatzhalter 3"/>
          <p:cNvSpPr txBox="1">
            <a:spLocks/>
          </p:cNvSpPr>
          <p:nvPr/>
        </p:nvSpPr>
        <p:spPr>
          <a:xfrm>
            <a:off x="8930396" y="2725696"/>
            <a:ext cx="2614278" cy="347170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C4C4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C4C4C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C4C4C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C4C4C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C4C4C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ENDORSE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ENFORCE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Inter-Trust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SIAM</a:t>
            </a:r>
          </a:p>
          <a:p>
            <a:pPr>
              <a:lnSpc>
                <a:spcPct val="120000"/>
              </a:lnSpc>
            </a:pPr>
            <a:r>
              <a:rPr lang="de-DE" sz="8000" dirty="0" err="1">
                <a:latin typeface="Segoe UI Semibold" panose="020B0702040204020203" pitchFamily="34" charset="0"/>
                <a:ea typeface="+mj-ea"/>
                <a:cs typeface="+mj-cs"/>
              </a:rPr>
              <a:t>Socialising</a:t>
            </a: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 Big Data </a:t>
            </a:r>
          </a:p>
          <a:p>
            <a:pPr>
              <a:lnSpc>
                <a:spcPct val="120000"/>
              </a:lnSpc>
            </a:pPr>
            <a:r>
              <a:rPr lang="de-DE" sz="8000" dirty="0">
                <a:latin typeface="Segoe UI Semibold" panose="020B0702040204020203" pitchFamily="34" charset="0"/>
                <a:ea typeface="+mj-ea"/>
                <a:cs typeface="+mj-cs"/>
              </a:rPr>
              <a:t>SURVEILLE</a:t>
            </a:r>
          </a:p>
          <a:p>
            <a:pPr>
              <a:lnSpc>
                <a:spcPct val="120000"/>
              </a:lnSpc>
            </a:pPr>
            <a:r>
              <a:rPr lang="de-DE" sz="8000" dirty="0" err="1">
                <a:latin typeface="Segoe UI Semibold" panose="020B0702040204020203" pitchFamily="34" charset="0"/>
                <a:ea typeface="+mj-ea"/>
                <a:cs typeface="+mj-cs"/>
              </a:rPr>
              <a:t>SysSec</a:t>
            </a:r>
            <a:endParaRPr lang="de-DE" sz="8000" dirty="0">
              <a:latin typeface="Segoe UI Semibold" panose="020B07020402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1497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Unequal access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Not everybody or every organization is in the same </a:t>
            </a:r>
            <a:r>
              <a:rPr lang="en-US" sz="2000" b="1" dirty="0"/>
              <a:t>starting position </a:t>
            </a:r>
            <a:r>
              <a:rPr lang="en-US" sz="2000" dirty="0"/>
              <a:t>with respect to big data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digital divide</a:t>
            </a:r>
            <a:r>
              <a:rPr lang="en-US" sz="2000" dirty="0"/>
              <a:t>, for instance, refers to inequalities between those who have computers and online access, and those who don‘t</a:t>
            </a:r>
          </a:p>
          <a:p>
            <a:r>
              <a:rPr lang="en-US" sz="2000" b="1" dirty="0"/>
              <a:t>Access</a:t>
            </a:r>
            <a:r>
              <a:rPr lang="en-US" sz="2000" dirty="0"/>
              <a:t> to contact data, a privacy policy or information about data collection, processing and sharing depends on capabilities</a:t>
            </a:r>
          </a:p>
          <a:p>
            <a:r>
              <a:rPr lang="en-US" sz="2000" dirty="0"/>
              <a:t>Inequalities with respect to the potential benefits from big data also exist between </a:t>
            </a:r>
            <a:r>
              <a:rPr lang="en-US" sz="2000" b="1" dirty="0"/>
              <a:t>organizations</a:t>
            </a:r>
            <a:r>
              <a:rPr lang="en-US" sz="2000" dirty="0"/>
              <a:t> of different industries, sizes and regional contexts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8312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Online policies on websites  typically require a through legal and technological understanding to be fully understood, if they are found at all</a:t>
            </a:r>
          </a:p>
        </p:txBody>
      </p:sp>
    </p:spTree>
    <p:extLst>
      <p:ext uri="{BB962C8B-B14F-4D97-AF65-F5344CB8AC3E}">
        <p14:creationId xmlns:p14="http://schemas.microsoft.com/office/powerpoint/2010/main" val="2561055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Normalization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People are put into </a:t>
            </a:r>
            <a:r>
              <a:rPr lang="en-US" sz="2000" b="1" dirty="0"/>
              <a:t>categories</a:t>
            </a:r>
            <a:r>
              <a:rPr lang="en-US" sz="2000" dirty="0"/>
              <a:t> whose characteristics are determined by what is most common and thus expected to be most likely</a:t>
            </a:r>
          </a:p>
          <a:p>
            <a:r>
              <a:rPr lang="en-US" sz="2000" b="1" dirty="0"/>
              <a:t>Filter bubbles </a:t>
            </a:r>
            <a:r>
              <a:rPr lang="en-US" sz="2000" dirty="0"/>
              <a:t>result when an algorithm selectively guesses what information somebody wants to see based on information about the individual as well as other similar individuals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breadth of choices</a:t>
            </a:r>
            <a:r>
              <a:rPr lang="en-US" sz="2000" dirty="0"/>
              <a:t> is restricted and </a:t>
            </a:r>
            <a:r>
              <a:rPr lang="en-US" sz="2000" b="1" dirty="0"/>
              <a:t>pluralism</a:t>
            </a:r>
            <a:r>
              <a:rPr lang="en-US" sz="2000" dirty="0"/>
              <a:t> pushed back</a:t>
            </a:r>
          </a:p>
          <a:p>
            <a:r>
              <a:rPr lang="en-US" sz="2000" dirty="0"/>
              <a:t>Normalization also happens on an </a:t>
            </a:r>
            <a:r>
              <a:rPr lang="en-US" sz="2000" b="1" dirty="0"/>
              <a:t>organizational level</a:t>
            </a:r>
            <a:r>
              <a:rPr lang="en-US" sz="2000" dirty="0"/>
              <a:t> but seems to be less critical</a:t>
            </a:r>
          </a:p>
          <a:p>
            <a:endParaRPr lang="en-US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0002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Recommendations for products in online shops such as Amazon</a:t>
            </a:r>
          </a:p>
        </p:txBody>
      </p:sp>
    </p:spTree>
    <p:extLst>
      <p:ext uri="{BB962C8B-B14F-4D97-AF65-F5344CB8AC3E}">
        <p14:creationId xmlns:p14="http://schemas.microsoft.com/office/powerpoint/2010/main" val="321619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Discrimination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People or groups are </a:t>
            </a:r>
            <a:r>
              <a:rPr lang="en-US" sz="2000" b="1" dirty="0"/>
              <a:t>treated differently </a:t>
            </a:r>
            <a:r>
              <a:rPr lang="en-US" sz="2000" dirty="0"/>
              <a:t>depending on certain characteristics including age, disability, ethnicity or gender</a:t>
            </a:r>
          </a:p>
          <a:p>
            <a:r>
              <a:rPr lang="en-US" sz="2000" dirty="0"/>
              <a:t>Big data technologies to some extent allow concluding initially </a:t>
            </a:r>
            <a:r>
              <a:rPr lang="en-US" sz="2000" b="1" dirty="0"/>
              <a:t>unknown characteristics </a:t>
            </a:r>
            <a:r>
              <a:rPr lang="en-US" sz="2000" dirty="0"/>
              <a:t>from others in the same or other datasets</a:t>
            </a:r>
          </a:p>
          <a:p>
            <a:r>
              <a:rPr lang="en-US" sz="2000" dirty="0"/>
              <a:t>Discriminating people or groups might make </a:t>
            </a:r>
            <a:r>
              <a:rPr lang="en-US" sz="2000" b="1" dirty="0"/>
              <a:t>economic sense </a:t>
            </a:r>
            <a:r>
              <a:rPr lang="en-US" sz="2000" dirty="0"/>
              <a:t>and is </a:t>
            </a:r>
            <a:r>
              <a:rPr lang="en-US" sz="2000" b="1" dirty="0"/>
              <a:t>difficult to be detected</a:t>
            </a:r>
          </a:p>
          <a:p>
            <a:r>
              <a:rPr lang="en-US" sz="2000" dirty="0"/>
              <a:t>Data or algorithms upon which people are discriminated may be </a:t>
            </a:r>
            <a:r>
              <a:rPr lang="en-US" sz="2000" b="1" dirty="0"/>
              <a:t>incorrect</a:t>
            </a:r>
            <a:r>
              <a:rPr lang="en-US" sz="2000" dirty="0"/>
              <a:t> or </a:t>
            </a:r>
            <a:r>
              <a:rPr lang="en-US" sz="2000" b="1" dirty="0"/>
              <a:t>unreliable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8312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Predictive policing, no-fly lists, or personalized pricing are examples where discrimination in the context of big data becomes visible </a:t>
            </a:r>
          </a:p>
        </p:txBody>
      </p:sp>
    </p:spTree>
    <p:extLst>
      <p:ext uri="{BB962C8B-B14F-4D97-AF65-F5344CB8AC3E}">
        <p14:creationId xmlns:p14="http://schemas.microsoft.com/office/powerpoint/2010/main" val="248424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Dependency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People and organizations </a:t>
            </a:r>
            <a:r>
              <a:rPr lang="en-US" sz="2000" b="1" dirty="0"/>
              <a:t>depend on others </a:t>
            </a:r>
            <a:r>
              <a:rPr lang="en-US" sz="2000" dirty="0"/>
              <a:t>collecting or processing data about or related to them, or providing access to data</a:t>
            </a:r>
          </a:p>
          <a:p>
            <a:r>
              <a:rPr lang="en-US" sz="2000" b="1" dirty="0"/>
              <a:t>Switching</a:t>
            </a:r>
            <a:r>
              <a:rPr lang="en-US" sz="2000" dirty="0"/>
              <a:t> from one organization to another is often linked to high costs, if it is possible at all</a:t>
            </a:r>
          </a:p>
          <a:p>
            <a:r>
              <a:rPr lang="en-US" sz="2000" dirty="0"/>
              <a:t>For many types of data or data-related services, there is a </a:t>
            </a:r>
            <a:r>
              <a:rPr lang="en-US" sz="2000" b="1" dirty="0"/>
              <a:t>limited number </a:t>
            </a:r>
            <a:r>
              <a:rPr lang="en-US" sz="2000" dirty="0"/>
              <a:t>of providers and a considerable share of them is based </a:t>
            </a:r>
            <a:r>
              <a:rPr lang="en-US" sz="2000" b="1" dirty="0"/>
              <a:t>outside the EU</a:t>
            </a:r>
          </a:p>
          <a:p>
            <a:r>
              <a:rPr lang="en-US" sz="2000" b="1" dirty="0"/>
              <a:t>Business practices </a:t>
            </a:r>
            <a:r>
              <a:rPr lang="en-US" sz="2000" dirty="0"/>
              <a:t>as well as </a:t>
            </a:r>
            <a:r>
              <a:rPr lang="en-US" sz="2000" b="1" dirty="0"/>
              <a:t>security measures </a:t>
            </a:r>
            <a:r>
              <a:rPr lang="en-US" sz="2000" dirty="0"/>
              <a:t>can usually not be affected by externals </a:t>
            </a:r>
          </a:p>
          <a:p>
            <a:r>
              <a:rPr lang="en-US" sz="2000" dirty="0"/>
              <a:t>Organizations are also highly dependent on the </a:t>
            </a:r>
            <a:r>
              <a:rPr lang="en-US" sz="2000" b="1" dirty="0"/>
              <a:t>data </a:t>
            </a:r>
            <a:r>
              <a:rPr lang="en-US" sz="2000" dirty="0"/>
              <a:t>as well as the </a:t>
            </a:r>
            <a:r>
              <a:rPr lang="en-US" sz="2000" b="1" dirty="0"/>
              <a:t>big data technologies </a:t>
            </a:r>
            <a:r>
              <a:rPr lang="en-US" sz="2000" dirty="0"/>
              <a:t>they use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Data-intensive organizations such as NHS hospitals in the UK had to stop operating  after being attacked with ransomware </a:t>
            </a:r>
          </a:p>
        </p:txBody>
      </p:sp>
    </p:spTree>
    <p:extLst>
      <p:ext uri="{BB962C8B-B14F-4D97-AF65-F5344CB8AC3E}">
        <p14:creationId xmlns:p14="http://schemas.microsoft.com/office/powerpoint/2010/main" val="2466937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Intrusiveness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Big data has integrated itself into nearly every part of people’s </a:t>
            </a:r>
            <a:r>
              <a:rPr lang="en-US" sz="2000" b="1" dirty="0"/>
              <a:t>online</a:t>
            </a:r>
            <a:r>
              <a:rPr lang="en-US" sz="2000" dirty="0"/>
              <a:t> and to some extent also in their </a:t>
            </a:r>
            <a:r>
              <a:rPr lang="en-US" sz="2000" b="1" dirty="0"/>
              <a:t>offline</a:t>
            </a:r>
            <a:r>
              <a:rPr lang="en-US" sz="2000" dirty="0"/>
              <a:t> </a:t>
            </a:r>
            <a:r>
              <a:rPr lang="en-US" sz="2000" b="1" dirty="0"/>
              <a:t>experience</a:t>
            </a:r>
          </a:p>
          <a:p>
            <a:r>
              <a:rPr lang="en-US" sz="2000" dirty="0"/>
              <a:t>Data is </a:t>
            </a:r>
            <a:r>
              <a:rPr lang="en-US" sz="2000" b="1" dirty="0"/>
              <a:t>stored for long periods </a:t>
            </a:r>
            <a:r>
              <a:rPr lang="en-US" sz="2000" dirty="0"/>
              <a:t>of time and the potential to analyze the data or to integrate it with other data grow</a:t>
            </a:r>
          </a:p>
          <a:p>
            <a:r>
              <a:rPr lang="en-US" sz="2000" dirty="0"/>
              <a:t>General suspicion of public authorities or an insatiable appetite of organizations for ever more data infringe people’s</a:t>
            </a:r>
            <a:r>
              <a:rPr lang="en-US" sz="2000" b="1" dirty="0"/>
              <a:t> freedom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behavior of people </a:t>
            </a:r>
            <a:r>
              <a:rPr lang="en-US" sz="2000" dirty="0"/>
              <a:t>including how they live, work and interact with each other is affected by intrusive big data applications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28161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The impact of the integration of big data and video surveillance is considered to have particular potential for being intrusive</a:t>
            </a:r>
          </a:p>
          <a:p>
            <a:pPr>
              <a:spcBef>
                <a:spcPts val="600"/>
              </a:spcBef>
            </a:pPr>
            <a:r>
              <a:rPr lang="en-US" dirty="0"/>
              <a:t>CCTV, body cameras and drones are increasingly used without the consent of the people observed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7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isultati immagini per abo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r="-1" b="-1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6BC931E9-2C19-469E-90BD-B804CB84B921}" type="slidenum">
              <a:rPr lang="en-US" smtClean="0"/>
              <a:t>3</a:t>
            </a:fld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38200" y="501650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E4E4E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8000" dirty="0">
                <a:solidFill>
                  <a:schemeClr val="bg1"/>
                </a:solidFill>
              </a:rPr>
              <a:t>About e-SIDES</a:t>
            </a:r>
          </a:p>
        </p:txBody>
      </p:sp>
    </p:spTree>
    <p:extLst>
      <p:ext uri="{BB962C8B-B14F-4D97-AF65-F5344CB8AC3E}">
        <p14:creationId xmlns:p14="http://schemas.microsoft.com/office/powerpoint/2010/main" val="1894176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Non-transparency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Algorithms are often like </a:t>
            </a:r>
            <a:r>
              <a:rPr lang="en-US" sz="2000" b="1" dirty="0"/>
              <a:t>black boxes</a:t>
            </a:r>
            <a:r>
              <a:rPr lang="en-US" sz="2000" dirty="0"/>
              <a:t>, they are not only opaque but also mostly unregulated and thus perceived as uncontestable</a:t>
            </a:r>
          </a:p>
          <a:p>
            <a:r>
              <a:rPr lang="en-US" sz="2000" dirty="0"/>
              <a:t>People and organizations cannot be sure who is </a:t>
            </a:r>
            <a:r>
              <a:rPr lang="en-US" sz="2000" b="1" dirty="0"/>
              <a:t>collecting, processing, sharing </a:t>
            </a:r>
            <a:r>
              <a:rPr lang="en-US" sz="2000" dirty="0"/>
              <a:t>which data</a:t>
            </a:r>
          </a:p>
          <a:p>
            <a:r>
              <a:rPr lang="en-US" sz="2000" dirty="0"/>
              <a:t>There are very limited opportunities to </a:t>
            </a:r>
            <a:r>
              <a:rPr lang="en-US" sz="2000" b="1" dirty="0"/>
              <a:t>check </a:t>
            </a:r>
            <a:r>
              <a:rPr lang="en-US" sz="2000" dirty="0"/>
              <a:t>if an organization has taken suitable measures to protect sensitive data</a:t>
            </a:r>
          </a:p>
          <a:p>
            <a:r>
              <a:rPr lang="en-US" sz="2000" dirty="0"/>
              <a:t>Law </a:t>
            </a:r>
            <a:r>
              <a:rPr lang="en-US" sz="2000" b="1" dirty="0"/>
              <a:t>enforcement </a:t>
            </a:r>
            <a:r>
              <a:rPr lang="en-US" sz="2000" dirty="0"/>
              <a:t>is often constrained by a lack of resources of public authorities</a:t>
            </a:r>
          </a:p>
          <a:p>
            <a:r>
              <a:rPr lang="en-US" sz="2000" dirty="0"/>
              <a:t>There is a lack of </a:t>
            </a:r>
            <a:r>
              <a:rPr lang="en-US" sz="2000" b="1" dirty="0"/>
              <a:t>practical experience </a:t>
            </a:r>
            <a:r>
              <a:rPr lang="en-US" sz="2000" dirty="0"/>
              <a:t>with respect to audits including privacy impact assessments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666891" y="1793630"/>
            <a:ext cx="3341077" cy="19082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Data subjects’ right to information often impossible to exercise</a:t>
            </a:r>
          </a:p>
          <a:p>
            <a:pPr>
              <a:spcBef>
                <a:spcPts val="600"/>
              </a:spcBef>
            </a:pPr>
            <a:r>
              <a:rPr lang="en-US" dirty="0"/>
              <a:t>Right to information limited to data storage</a:t>
            </a:r>
          </a:p>
        </p:txBody>
      </p:sp>
    </p:spTree>
    <p:extLst>
      <p:ext uri="{BB962C8B-B14F-4D97-AF65-F5344CB8AC3E}">
        <p14:creationId xmlns:p14="http://schemas.microsoft.com/office/powerpoint/2010/main" val="850370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Abusiveness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as well as big data technologies may be used for </a:t>
            </a:r>
            <a:r>
              <a:rPr lang="en-US" sz="2000" b="1" dirty="0"/>
              <a:t>illegal purposes</a:t>
            </a:r>
            <a:r>
              <a:rPr lang="en-US" sz="2000" dirty="0"/>
              <a:t> or for purposes that fall into a legal grey zone</a:t>
            </a:r>
          </a:p>
          <a:p>
            <a:r>
              <a:rPr lang="en-US" sz="2000" dirty="0"/>
              <a:t>It is difficult to </a:t>
            </a:r>
            <a:r>
              <a:rPr lang="en-US" sz="2000" b="1" dirty="0"/>
              <a:t>check</a:t>
            </a:r>
            <a:r>
              <a:rPr lang="en-US" sz="2000" dirty="0"/>
              <a:t> the validity of results of data analyses if they look plausible</a:t>
            </a:r>
          </a:p>
          <a:p>
            <a:r>
              <a:rPr lang="en-US" sz="2000" dirty="0"/>
              <a:t>Data or algorithms can be </a:t>
            </a:r>
            <a:r>
              <a:rPr lang="en-US" sz="2000" b="1" dirty="0"/>
              <a:t>manipulated</a:t>
            </a:r>
            <a:r>
              <a:rPr lang="en-US" sz="2000" dirty="0"/>
              <a:t> in order to reach desired results</a:t>
            </a:r>
          </a:p>
          <a:p>
            <a:r>
              <a:rPr lang="en-US" sz="2000" dirty="0"/>
              <a:t>The border between data use and abuse is </a:t>
            </a:r>
            <a:r>
              <a:rPr lang="en-US" sz="2000" b="1" dirty="0"/>
              <a:t>blurry</a:t>
            </a:r>
            <a:r>
              <a:rPr lang="en-US" sz="2000" dirty="0"/>
              <a:t> at times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2772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Data collected to remove security flaws may be used by criminals to take over vulnerable systems</a:t>
            </a:r>
          </a:p>
        </p:txBody>
      </p:sp>
    </p:spTree>
    <p:extLst>
      <p:ext uri="{BB962C8B-B14F-4D97-AF65-F5344CB8AC3E}">
        <p14:creationId xmlns:p14="http://schemas.microsoft.com/office/powerpoint/2010/main" val="258835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Unfair competition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Small group of data collectors and data collectors offering platforms for data and applications</a:t>
            </a:r>
          </a:p>
          <a:p>
            <a:pPr lvl="1"/>
            <a:r>
              <a:rPr lang="en-US" sz="2000" dirty="0"/>
              <a:t>Dominance of US actors </a:t>
            </a:r>
          </a:p>
          <a:p>
            <a:pPr lvl="1"/>
            <a:r>
              <a:rPr lang="en-US" sz="2000" dirty="0"/>
              <a:t>Value chains dependent on non-European elements</a:t>
            </a:r>
          </a:p>
          <a:p>
            <a:pPr lvl="1"/>
            <a:r>
              <a:rPr lang="en-US" sz="2000" dirty="0"/>
              <a:t>Network and lock-in effects</a:t>
            </a:r>
          </a:p>
          <a:p>
            <a:pPr lvl="1"/>
            <a:r>
              <a:rPr lang="en-US" sz="2000" dirty="0"/>
              <a:t>New “natural” monopolies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Large differences in competitive conditions</a:t>
            </a:r>
          </a:p>
          <a:p>
            <a:pPr lvl="1"/>
            <a:r>
              <a:rPr lang="en-US" sz="2000" dirty="0"/>
              <a:t>Asymmetry of market power </a:t>
            </a:r>
          </a:p>
          <a:p>
            <a:pPr lvl="1"/>
            <a:r>
              <a:rPr lang="en-US" sz="2000" dirty="0"/>
              <a:t>Accumulated advantage (Matthew effect) for those holding data</a:t>
            </a:r>
          </a:p>
          <a:p>
            <a:pPr lvl="1"/>
            <a:r>
              <a:rPr lang="en-US" sz="2000" dirty="0"/>
              <a:t>High barriers for market entry</a:t>
            </a:r>
          </a:p>
          <a:p>
            <a:pPr>
              <a:buFont typeface="Wingdings" charset="2"/>
              <a:buChar char="à"/>
            </a:pPr>
            <a:r>
              <a:rPr lang="en-US" sz="2000" dirty="0"/>
              <a:t> Power to manipulate markets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5542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EU Commission has led several competition cases against Google’s dominance in several markets (e.g. online advertising)</a:t>
            </a:r>
          </a:p>
        </p:txBody>
      </p:sp>
    </p:spTree>
    <p:extLst>
      <p:ext uri="{BB962C8B-B14F-4D97-AF65-F5344CB8AC3E}">
        <p14:creationId xmlns:p14="http://schemas.microsoft.com/office/powerpoint/2010/main" val="330211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Labor market transition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Application of big data analytics impacts the quality and quantity of (mainly) intellectual work</a:t>
            </a:r>
          </a:p>
          <a:p>
            <a:r>
              <a:rPr lang="en-US" sz="2000" dirty="0"/>
              <a:t>Big data analytics allows the automation of routine tasks</a:t>
            </a:r>
          </a:p>
          <a:p>
            <a:r>
              <a:rPr lang="en-US" sz="2000" dirty="0"/>
              <a:t>Uncertain: Job loss vs. compensation of lost jobs</a:t>
            </a:r>
          </a:p>
          <a:p>
            <a:endParaRPr lang="en-US" sz="2000" dirty="0"/>
          </a:p>
          <a:p>
            <a:r>
              <a:rPr lang="en-US" sz="2000" dirty="0"/>
              <a:t>Big data analytics need different </a:t>
            </a:r>
            <a:r>
              <a:rPr lang="en-US" sz="2000" dirty="0" err="1"/>
              <a:t>labour</a:t>
            </a:r>
            <a:r>
              <a:rPr lang="en-US" sz="2000" dirty="0"/>
              <a:t> qualifications </a:t>
            </a:r>
          </a:p>
          <a:p>
            <a:r>
              <a:rPr lang="en-US" sz="2000" dirty="0"/>
              <a:t>Uncertain: Upskilling vs. disqualification vs. </a:t>
            </a:r>
            <a:r>
              <a:rPr lang="en-US" sz="2000" dirty="0" err="1"/>
              <a:t>polarisation</a:t>
            </a:r>
            <a:endParaRPr lang="en-US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“</a:t>
            </a:r>
            <a:r>
              <a:rPr lang="en-US" dirty="0" err="1"/>
              <a:t>LawTech</a:t>
            </a:r>
            <a:r>
              <a:rPr lang="en-US" dirty="0"/>
              <a:t>” to automate the search and classification of case law</a:t>
            </a:r>
          </a:p>
          <a:p>
            <a:pPr>
              <a:spcBef>
                <a:spcPts val="600"/>
              </a:spcBef>
            </a:pPr>
            <a:r>
              <a:rPr lang="en-US" dirty="0"/>
              <a:t>Similar effect: “</a:t>
            </a:r>
            <a:r>
              <a:rPr lang="en-US" dirty="0" err="1"/>
              <a:t>FinTech</a:t>
            </a:r>
            <a:r>
              <a:rPr lang="en-US" dirty="0"/>
              <a:t>”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769" y="3480923"/>
            <a:ext cx="4357011" cy="30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06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92051" y="628394"/>
            <a:ext cx="10824694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4C4C4C"/>
                </a:solidFill>
              </a:rPr>
              <a:t>Information and power asymmetry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2051" y="1640082"/>
            <a:ext cx="6435226" cy="41452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Consideration of consumer protection rights and interests</a:t>
            </a:r>
          </a:p>
          <a:p>
            <a:r>
              <a:rPr lang="en-US" sz="2000" dirty="0"/>
              <a:t>User can not negotiate for what price (in money or data) they use online services</a:t>
            </a:r>
          </a:p>
          <a:p>
            <a:r>
              <a:rPr lang="en-US" sz="2000" dirty="0"/>
              <a:t>Re-use of data almost always does not include a sharing of benefit with the data subject</a:t>
            </a:r>
            <a:endParaRPr lang="en-US" sz="1600" dirty="0"/>
          </a:p>
          <a:p>
            <a:r>
              <a:rPr lang="en-US" sz="2000" dirty="0"/>
              <a:t>Data (re-)use is often not in the interest of the data subject (e.g. credit scoring, targeted advertising, </a:t>
            </a:r>
            <a:r>
              <a:rPr lang="is-IS" sz="2000" dirty="0"/>
              <a:t>…)</a:t>
            </a:r>
            <a:endParaRPr lang="en-US" sz="2000" dirty="0"/>
          </a:p>
        </p:txBody>
      </p:sp>
      <p:sp>
        <p:nvSpPr>
          <p:cNvPr id="8" name="Textfeld 7"/>
          <p:cNvSpPr txBox="1"/>
          <p:nvPr/>
        </p:nvSpPr>
        <p:spPr>
          <a:xfrm>
            <a:off x="7666891" y="1793630"/>
            <a:ext cx="3341077" cy="2185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Example</a:t>
            </a:r>
          </a:p>
          <a:p>
            <a:pPr>
              <a:spcBef>
                <a:spcPts val="600"/>
              </a:spcBef>
            </a:pPr>
            <a:r>
              <a:rPr lang="en-US" dirty="0"/>
              <a:t>Many online services can only be used after providing requested data (take-it-or-leave-it)</a:t>
            </a:r>
          </a:p>
          <a:p>
            <a:pPr>
              <a:spcBef>
                <a:spcPts val="600"/>
              </a:spcBef>
            </a:pPr>
            <a:r>
              <a:rPr lang="en-US" dirty="0"/>
              <a:t>Super markets using video data w/ face recognition to classify and “guide” customers</a:t>
            </a:r>
          </a:p>
        </p:txBody>
      </p:sp>
      <p:pic>
        <p:nvPicPr>
          <p:cNvPr id="1026" name="Picture 2" descr="ildergebnis für Real  gesichtserkennu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891" y="4268716"/>
            <a:ext cx="3341077" cy="20911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dergebnis für credit scori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139" y="4742460"/>
            <a:ext cx="4199138" cy="11363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95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26208"/>
            <a:ext cx="10515600" cy="285273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5400" dirty="0"/>
              <a:t>Interactive Session on Societal and Economic Issues</a:t>
            </a:r>
            <a:endParaRPr lang="en-US" sz="5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Michael Friedewald, ISI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35</a:t>
            </a:fld>
            <a:endParaRPr lang="en-US" dirty="0"/>
          </a:p>
        </p:txBody>
      </p:sp>
      <p:pic>
        <p:nvPicPr>
          <p:cNvPr id="4098" name="Picture 2" descr="Risultati immagini per social econ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123" y="2922177"/>
            <a:ext cx="4432300" cy="316747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040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5174190"/>
                  </p:ext>
                </p:extLst>
              </p:nvPr>
            </p:nvGraphicFramePr>
            <p:xfrm>
              <a:off x="578603" y="-7749"/>
              <a:ext cx="1144808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603" y="-7749"/>
                <a:ext cx="11448081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117529" y="170480"/>
            <a:ext cx="144134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sz="2800" dirty="0"/>
              <a:t>5 mins</a:t>
            </a:r>
          </a:p>
          <a:p>
            <a:r>
              <a:rPr lang="it-IT" sz="2800" dirty="0"/>
              <a:t>15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3662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54" y="636481"/>
            <a:ext cx="10521950" cy="569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261" y="1149737"/>
            <a:ext cx="8762407" cy="1463235"/>
          </a:xfrm>
        </p:spPr>
        <p:txBody>
          <a:bodyPr>
            <a:noAutofit/>
          </a:bodyPr>
          <a:lstStyle/>
          <a:p>
            <a:pPr algn="r">
              <a:spcAft>
                <a:spcPts val="0"/>
              </a:spcAft>
            </a:pPr>
            <a:r>
              <a:rPr lang="en-GB" dirty="0">
                <a:solidFill>
                  <a:schemeClr val="bg1"/>
                </a:solidFill>
              </a:rPr>
              <a:t>Next Steps and Conclusions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38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8" descr="Immagine correl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4" r="1" b="14381"/>
          <a:stretch/>
        </p:blipFill>
        <p:spPr bwMode="auto">
          <a:xfrm>
            <a:off x="123924" y="471990"/>
            <a:ext cx="9918067" cy="5066839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5334" t="-2534" r="14312" b="12821"/>
          <a:stretch/>
        </p:blipFill>
        <p:spPr>
          <a:xfrm>
            <a:off x="4791044" y="2153049"/>
            <a:ext cx="7400956" cy="4086544"/>
          </a:xfrm>
          <a:prstGeom prst="rect">
            <a:avLst/>
          </a:prstGeom>
          <a:effectLst>
            <a:softEdge rad="635000"/>
          </a:effec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64150208"/>
              </p:ext>
            </p:extLst>
          </p:nvPr>
        </p:nvGraphicFramePr>
        <p:xfrm>
          <a:off x="-1322951" y="704168"/>
          <a:ext cx="107231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33352" y="858131"/>
            <a:ext cx="90351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Attend our following conferences, workshops and webinars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352" y="4563822"/>
            <a:ext cx="10380600" cy="6082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solidFill>
                  <a:schemeClr val="bg1"/>
                </a:solidFill>
              </a:rPr>
              <a:t>Contribute to our online community paper on website at  </a:t>
            </a:r>
            <a:r>
              <a:rPr lang="en-US" sz="4400" dirty="0">
                <a:solidFill>
                  <a:schemeClr val="bg1"/>
                </a:solidFill>
                <a:hlinkClick r:id="rId9"/>
              </a:rPr>
              <a:t>www.e-sides.eu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565394" y="2817458"/>
            <a:ext cx="10380600" cy="6082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</a:rPr>
              <a:t>Get access to relevant, novel and continually updated content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571500" indent="-57150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9745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isultati immagini per thank you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4004" y="1570814"/>
            <a:ext cx="7009396" cy="394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6BC931E9-2C19-469E-90BD-B804CB84B921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36074" y="1822771"/>
            <a:ext cx="276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@eSIDES_eu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290013" y="3952937"/>
            <a:ext cx="503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</a:rPr>
              <a:t>www.e-sides.eu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31" y="1737389"/>
            <a:ext cx="719400" cy="7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03" y="2662796"/>
            <a:ext cx="696128" cy="696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36074" y="2749250"/>
            <a:ext cx="276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eSIDES_eu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924" y="4561680"/>
            <a:ext cx="2400635" cy="2067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62" y="3475164"/>
            <a:ext cx="825533" cy="8255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47195" y="3617441"/>
            <a:ext cx="276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e-SIDES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0328" y="4596892"/>
            <a:ext cx="503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chemeClr val="bg1"/>
                </a:solidFill>
              </a:rPr>
              <a:t>info@e-sides.eu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20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isultati immagini per vis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8" r="1" b="4723"/>
          <a:stretch/>
        </p:blipFill>
        <p:spPr bwMode="auto">
          <a:xfrm>
            <a:off x="729964" y="575495"/>
            <a:ext cx="11182665" cy="57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6BC931E9-2C19-469E-90BD-B804CB84B92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95505" y="501650"/>
            <a:ext cx="8469658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E4E4E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</a:rPr>
              <a:t>e-SIDES in a nutshell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09097" y="922690"/>
            <a:ext cx="7594597" cy="3001336"/>
            <a:chOff x="4419212" y="1327565"/>
            <a:chExt cx="5719336" cy="3001336"/>
          </a:xfrm>
        </p:grpSpPr>
        <p:sp>
          <p:nvSpPr>
            <p:cNvPr id="6" name="Freeform: Shape 5"/>
            <p:cNvSpPr/>
            <p:nvPr/>
          </p:nvSpPr>
          <p:spPr>
            <a:xfrm>
              <a:off x="4419212" y="1327565"/>
              <a:ext cx="4514670" cy="1809524"/>
            </a:xfrm>
            <a:custGeom>
              <a:avLst/>
              <a:gdLst>
                <a:gd name="connsiteX0" fmla="*/ 0 w 4898228"/>
                <a:gd name="connsiteY0" fmla="*/ 0 h 1809524"/>
                <a:gd name="connsiteX1" fmla="*/ 4898228 w 4898228"/>
                <a:gd name="connsiteY1" fmla="*/ 0 h 1809524"/>
                <a:gd name="connsiteX2" fmla="*/ 4898228 w 4898228"/>
                <a:gd name="connsiteY2" fmla="*/ 1809524 h 1809524"/>
                <a:gd name="connsiteX3" fmla="*/ 0 w 4898228"/>
                <a:gd name="connsiteY3" fmla="*/ 1809524 h 1809524"/>
                <a:gd name="connsiteX4" fmla="*/ 0 w 4898228"/>
                <a:gd name="connsiteY4" fmla="*/ 0 h 18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228" h="1809524">
                  <a:moveTo>
                    <a:pt x="0" y="0"/>
                  </a:moveTo>
                  <a:lnTo>
                    <a:pt x="4898228" y="0"/>
                  </a:lnTo>
                  <a:lnTo>
                    <a:pt x="4898228" y="1809524"/>
                  </a:lnTo>
                  <a:lnTo>
                    <a:pt x="0" y="18095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0" rIns="135128" bIns="135128" numCol="1" spcCol="1270" anchor="ctr" anchorCtr="0">
              <a:noAutofit/>
            </a:bodyPr>
            <a:lstStyle/>
            <a:p>
              <a:pPr marL="0" lvl="0" indent="0" algn="l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kern="1200" dirty="0">
                  <a:latin typeface="Calibri" panose="020F0502020204030204" pitchFamily="34" charset="0"/>
                </a:rPr>
                <a:t>Involve the complete value chain of big data stakeholders to reach a common </a:t>
              </a:r>
              <a:r>
                <a:rPr lang="en-GB" sz="2400" b="1" kern="1200" dirty="0">
                  <a:latin typeface="Calibri" panose="020F0502020204030204" pitchFamily="34" charset="0"/>
                </a:rPr>
                <a:t>vision for an ethically sound approach</a:t>
              </a:r>
              <a:r>
                <a:rPr lang="en-GB" sz="1900" b="1" kern="1200" dirty="0">
                  <a:latin typeface="Calibri" panose="020F0502020204030204" pitchFamily="34" charset="0"/>
                </a:rPr>
                <a:t> </a:t>
              </a:r>
              <a:r>
                <a:rPr lang="en-GB" sz="1900" kern="1200" dirty="0">
                  <a:latin typeface="Calibri" panose="020F0502020204030204" pitchFamily="34" charset="0"/>
                </a:rPr>
                <a:t>to processing big data</a:t>
              </a: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5240320" y="2519377"/>
              <a:ext cx="4898228" cy="1809524"/>
            </a:xfrm>
            <a:custGeom>
              <a:avLst/>
              <a:gdLst>
                <a:gd name="connsiteX0" fmla="*/ 0 w 4898228"/>
                <a:gd name="connsiteY0" fmla="*/ 0 h 1809524"/>
                <a:gd name="connsiteX1" fmla="*/ 4898228 w 4898228"/>
                <a:gd name="connsiteY1" fmla="*/ 0 h 1809524"/>
                <a:gd name="connsiteX2" fmla="*/ 4898228 w 4898228"/>
                <a:gd name="connsiteY2" fmla="*/ 1809524 h 1809524"/>
                <a:gd name="connsiteX3" fmla="*/ 0 w 4898228"/>
                <a:gd name="connsiteY3" fmla="*/ 1809524 h 1809524"/>
                <a:gd name="connsiteX4" fmla="*/ 0 w 4898228"/>
                <a:gd name="connsiteY4" fmla="*/ 0 h 18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8228" h="1809524">
                  <a:moveTo>
                    <a:pt x="0" y="0"/>
                  </a:moveTo>
                  <a:lnTo>
                    <a:pt x="4898228" y="0"/>
                  </a:lnTo>
                  <a:lnTo>
                    <a:pt x="4898228" y="1809524"/>
                  </a:lnTo>
                  <a:lnTo>
                    <a:pt x="0" y="180952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5128" tIns="0" rIns="135128" bIns="135128" numCol="1" spcCol="1270" anchor="ctr" anchorCtr="0">
              <a:noAutofit/>
            </a:bodyPr>
            <a:lstStyle/>
            <a:p>
              <a:pPr marL="0" lvl="0" indent="0" algn="l" defTabSz="8445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900" kern="1200" dirty="0">
                  <a:latin typeface="Calibri" panose="020F0502020204030204" pitchFamily="34" charset="0"/>
                </a:rPr>
                <a:t>Improve the dialogue between data subjects and big data communities (industry, research, policy makers, regulators) and, thereby, to </a:t>
              </a:r>
              <a:r>
                <a:rPr lang="en-GB" sz="2400" kern="1200" dirty="0">
                  <a:latin typeface="Calibri" panose="020F0502020204030204" pitchFamily="34" charset="0"/>
                </a:rPr>
                <a:t>i</a:t>
              </a:r>
              <a:r>
                <a:rPr lang="en-GB" sz="2400" b="1" kern="1200" dirty="0">
                  <a:latin typeface="Calibri" panose="020F0502020204030204" pitchFamily="34" charset="0"/>
                </a:rPr>
                <a:t>mprove the confidence of citizens </a:t>
              </a:r>
              <a:r>
                <a:rPr lang="en-GB" sz="1900" kern="1200" dirty="0">
                  <a:latin typeface="Calibri" panose="020F0502020204030204" pitchFamily="34" charset="0"/>
                </a:rPr>
                <a:t>towards big data technologies and data markets.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2878" y="4214981"/>
            <a:ext cx="669137" cy="7624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92" y="4275342"/>
            <a:ext cx="1823926" cy="78168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86" y="4182153"/>
            <a:ext cx="2451124" cy="1005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95505" y="3653809"/>
            <a:ext cx="4893165" cy="769441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>
              <a:spcAft>
                <a:spcPts val="600"/>
              </a:spcAft>
              <a:buClr>
                <a:schemeClr val="tx2"/>
              </a:buClr>
            </a:pPr>
            <a:r>
              <a:rPr lang="en-US" sz="4400" b="1" dirty="0">
                <a:solidFill>
                  <a:srgbClr val="4E4E4E"/>
                </a:solidFill>
                <a:latin typeface="Calibri" panose="020F0502020204030204" pitchFamily="34" charset="0"/>
                <a:ea typeface="+mj-ea"/>
                <a:cs typeface="+mj-cs"/>
              </a:rPr>
              <a:t>e-SIDES </a:t>
            </a:r>
            <a:r>
              <a:rPr lang="it-IT" sz="4400" b="1" dirty="0">
                <a:solidFill>
                  <a:srgbClr val="4E4E4E"/>
                </a:solidFill>
                <a:latin typeface="Calibri" panose="020F0502020204030204" pitchFamily="34" charset="0"/>
                <a:ea typeface="+mj-ea"/>
                <a:cs typeface="+mj-cs"/>
              </a:rPr>
              <a:t>Partnership</a:t>
            </a:r>
            <a:endParaRPr lang="en-US" sz="4400" b="1" dirty="0" err="1">
              <a:solidFill>
                <a:srgbClr val="4E4E4E"/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2488768" y="4977470"/>
            <a:ext cx="2968383" cy="1189839"/>
          </a:xfrm>
          <a:custGeom>
            <a:avLst/>
            <a:gdLst>
              <a:gd name="connsiteX0" fmla="*/ 0 w 4898228"/>
              <a:gd name="connsiteY0" fmla="*/ 0 h 1809524"/>
              <a:gd name="connsiteX1" fmla="*/ 4898228 w 4898228"/>
              <a:gd name="connsiteY1" fmla="*/ 0 h 1809524"/>
              <a:gd name="connsiteX2" fmla="*/ 4898228 w 4898228"/>
              <a:gd name="connsiteY2" fmla="*/ 1809524 h 1809524"/>
              <a:gd name="connsiteX3" fmla="*/ 0 w 4898228"/>
              <a:gd name="connsiteY3" fmla="*/ 1809524 h 1809524"/>
              <a:gd name="connsiteX4" fmla="*/ 0 w 4898228"/>
              <a:gd name="connsiteY4" fmla="*/ 0 h 180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8228" h="1809524">
                <a:moveTo>
                  <a:pt x="0" y="0"/>
                </a:moveTo>
                <a:lnTo>
                  <a:pt x="4898228" y="0"/>
                </a:lnTo>
                <a:lnTo>
                  <a:pt x="4898228" y="1809524"/>
                </a:lnTo>
                <a:lnTo>
                  <a:pt x="0" y="18095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0" rIns="135128" bIns="135128" numCol="1" spcCol="1270" anchor="ctr" anchorCtr="0">
            <a:noAutofit/>
          </a:bodyPr>
          <a:lstStyle/>
          <a:p>
            <a:pPr marL="0" lvl="0" indent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900" kern="1200" dirty="0">
                <a:latin typeface="Calibri" panose="020F0502020204030204" pitchFamily="34" charset="0"/>
              </a:rPr>
              <a:t>Coordinator</a:t>
            </a:r>
          </a:p>
          <a:p>
            <a:pPr marL="0" lvl="0" indent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900" dirty="0">
                <a:latin typeface="Calibri" panose="020F0502020204030204" pitchFamily="34" charset="0"/>
              </a:rPr>
              <a:t>Communication </a:t>
            </a:r>
          </a:p>
          <a:p>
            <a:pPr marL="0" lvl="0" indent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900" kern="1200" dirty="0">
                <a:latin typeface="Calibri" panose="020F0502020204030204" pitchFamily="34" charset="0"/>
              </a:rPr>
              <a:t>Community engagement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5457151" y="5016325"/>
            <a:ext cx="2384849" cy="1189839"/>
          </a:xfrm>
          <a:custGeom>
            <a:avLst/>
            <a:gdLst>
              <a:gd name="connsiteX0" fmla="*/ 0 w 4898228"/>
              <a:gd name="connsiteY0" fmla="*/ 0 h 1809524"/>
              <a:gd name="connsiteX1" fmla="*/ 4898228 w 4898228"/>
              <a:gd name="connsiteY1" fmla="*/ 0 h 1809524"/>
              <a:gd name="connsiteX2" fmla="*/ 4898228 w 4898228"/>
              <a:gd name="connsiteY2" fmla="*/ 1809524 h 1809524"/>
              <a:gd name="connsiteX3" fmla="*/ 0 w 4898228"/>
              <a:gd name="connsiteY3" fmla="*/ 1809524 h 1809524"/>
              <a:gd name="connsiteX4" fmla="*/ 0 w 4898228"/>
              <a:gd name="connsiteY4" fmla="*/ 0 h 180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8228" h="1809524">
                <a:moveTo>
                  <a:pt x="0" y="0"/>
                </a:moveTo>
                <a:lnTo>
                  <a:pt x="4898228" y="0"/>
                </a:lnTo>
                <a:lnTo>
                  <a:pt x="4898228" y="1809524"/>
                </a:lnTo>
                <a:lnTo>
                  <a:pt x="0" y="18095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0" rIns="135128" bIns="135128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>
                <a:latin typeface="Calibri" panose="020F0502020204030204" pitchFamily="34" charset="0"/>
              </a:rPr>
              <a:t>Technical partner for socio-economic research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8181600" y="4967877"/>
            <a:ext cx="2384849" cy="1189839"/>
          </a:xfrm>
          <a:custGeom>
            <a:avLst/>
            <a:gdLst>
              <a:gd name="connsiteX0" fmla="*/ 0 w 4898228"/>
              <a:gd name="connsiteY0" fmla="*/ 0 h 1809524"/>
              <a:gd name="connsiteX1" fmla="*/ 4898228 w 4898228"/>
              <a:gd name="connsiteY1" fmla="*/ 0 h 1809524"/>
              <a:gd name="connsiteX2" fmla="*/ 4898228 w 4898228"/>
              <a:gd name="connsiteY2" fmla="*/ 1809524 h 1809524"/>
              <a:gd name="connsiteX3" fmla="*/ 0 w 4898228"/>
              <a:gd name="connsiteY3" fmla="*/ 1809524 h 1809524"/>
              <a:gd name="connsiteX4" fmla="*/ 0 w 4898228"/>
              <a:gd name="connsiteY4" fmla="*/ 0 h 1809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8228" h="1809524">
                <a:moveTo>
                  <a:pt x="0" y="0"/>
                </a:moveTo>
                <a:lnTo>
                  <a:pt x="4898228" y="0"/>
                </a:lnTo>
                <a:lnTo>
                  <a:pt x="4898228" y="1809524"/>
                </a:lnTo>
                <a:lnTo>
                  <a:pt x="0" y="180952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0" rIns="135128" bIns="135128" numCol="1" spcCol="1270" anchor="ctr" anchorCtr="0">
            <a:noAutofit/>
          </a:bodyPr>
          <a:lstStyle/>
          <a:p>
            <a:pPr lvl="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dirty="0">
                <a:latin typeface="Calibri" panose="020F0502020204030204" pitchFamily="34" charset="0"/>
              </a:rPr>
              <a:t>Technical partner for legal and ethics-related research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62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3538293"/>
                  </p:ext>
                </p:extLst>
              </p:nvPr>
            </p:nvGraphicFramePr>
            <p:xfrm>
              <a:off x="501112" y="15498"/>
              <a:ext cx="11690888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112" y="15498"/>
                <a:ext cx="11690888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8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sultati immagini per objectiv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2" r="1" b="3448"/>
          <a:stretch/>
        </p:blipFill>
        <p:spPr bwMode="auto">
          <a:xfrm>
            <a:off x="643467" y="643466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6BC931E9-2C19-469E-90BD-B804CB84B921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1999" y="1929724"/>
            <a:ext cx="7022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Identify, discuss and validate </a:t>
            </a:r>
            <a:r>
              <a:rPr lang="en-US" sz="2000" b="1" dirty="0"/>
              <a:t>ethical and societal implications of privacy-preserving </a:t>
            </a:r>
            <a:r>
              <a:rPr lang="en-US" dirty="0"/>
              <a:t>big data technologies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2708519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Liaise with </a:t>
            </a:r>
            <a:r>
              <a:rPr lang="en-GB" sz="2000" b="1" dirty="0"/>
              <a:t>big data community </a:t>
            </a:r>
            <a:r>
              <a:rPr lang="en-GB" dirty="0"/>
              <a:t>(researchers, business leaders, policy makers and society) through events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3527444"/>
            <a:ext cx="6096000" cy="9848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Provide ethical-legal and societal-economic</a:t>
            </a:r>
            <a:r>
              <a:rPr lang="en-GB" sz="2000" b="1" dirty="0"/>
              <a:t> </a:t>
            </a:r>
            <a:r>
              <a:rPr lang="en-GB" sz="2000" dirty="0"/>
              <a:t>advice to </a:t>
            </a:r>
            <a:r>
              <a:rPr lang="en-GB" sz="2000" b="1" dirty="0"/>
              <a:t>facilitate responsible research and innovation</a:t>
            </a:r>
            <a:r>
              <a:rPr lang="en-GB" dirty="0"/>
              <a:t> on big data technologies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1999" y="4654147"/>
            <a:ext cx="597243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dirty="0"/>
              <a:t>Provide collective </a:t>
            </a:r>
            <a:r>
              <a:rPr lang="en-GB" sz="2000" b="1" dirty="0"/>
              <a:t>community position paper </a:t>
            </a:r>
            <a:r>
              <a:rPr lang="en-GB" dirty="0"/>
              <a:t>with recommendations for responsible research and innovation on big data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61999" y="866839"/>
            <a:ext cx="8469658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E4E4E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</a:rPr>
              <a:t>e-SIDES key objectives</a:t>
            </a:r>
          </a:p>
        </p:txBody>
      </p:sp>
    </p:spTree>
    <p:extLst>
      <p:ext uri="{BB962C8B-B14F-4D97-AF65-F5344CB8AC3E}">
        <p14:creationId xmlns:p14="http://schemas.microsoft.com/office/powerpoint/2010/main" val="54514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6</a:t>
            </a:fld>
            <a:endParaRPr lang="en-US"/>
          </a:p>
        </p:txBody>
      </p:sp>
      <p:pic>
        <p:nvPicPr>
          <p:cNvPr id="6146" name="Picture 2" descr="Risultati immagini per ev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714001"/>
            <a:ext cx="10655300" cy="549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132384"/>
            <a:ext cx="10515600" cy="2101493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E4E4E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6000" dirty="0">
                <a:solidFill>
                  <a:schemeClr val="bg1"/>
                </a:solidFill>
              </a:rPr>
              <a:t>Workshop: Societal and Ethical Challenges in the Era </a:t>
            </a:r>
          </a:p>
          <a:p>
            <a:pPr algn="r"/>
            <a:r>
              <a:rPr lang="en-US" sz="6000" dirty="0">
                <a:solidFill>
                  <a:schemeClr val="bg1"/>
                </a:solidFill>
              </a:rPr>
              <a:t>of Big Data</a:t>
            </a:r>
          </a:p>
          <a:p>
            <a:pPr algn="r"/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09514" y="6332363"/>
            <a:ext cx="1066800" cy="365125"/>
          </a:xfrm>
        </p:spPr>
        <p:txBody>
          <a:bodyPr/>
          <a:lstStyle/>
          <a:p>
            <a:fld id="{6BC931E9-2C19-469E-90BD-B804CB84B921}" type="slidenum">
              <a:rPr lang="en-US" smtClean="0"/>
              <a:t>7</a:t>
            </a:fld>
            <a:endParaRPr lang="en-US" dirty="0"/>
          </a:p>
        </p:txBody>
      </p:sp>
      <p:pic>
        <p:nvPicPr>
          <p:cNvPr id="1026" name="Picture 2" descr="Risultati immagini per discu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51" y="-457534"/>
            <a:ext cx="7576018" cy="479400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sultati immagini per worksh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960" y="1903604"/>
            <a:ext cx="7336972" cy="461132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764698" y="818235"/>
            <a:ext cx="8014733" cy="4807649"/>
            <a:chOff x="3034029" y="1825625"/>
            <a:chExt cx="6962140" cy="4351338"/>
          </a:xfrm>
        </p:grpSpPr>
        <p:sp>
          <p:nvSpPr>
            <p:cNvPr id="20" name="Shape 19"/>
            <p:cNvSpPr/>
            <p:nvPr/>
          </p:nvSpPr>
          <p:spPr>
            <a:xfrm>
              <a:off x="3034029" y="1825625"/>
              <a:ext cx="6962140" cy="4351338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Oval 20"/>
            <p:cNvSpPr/>
            <p:nvPr/>
          </p:nvSpPr>
          <p:spPr>
            <a:xfrm>
              <a:off x="3918221" y="4828918"/>
              <a:ext cx="181015" cy="181015"/>
            </a:xfrm>
            <a:prstGeom prst="ellipse">
              <a:avLst/>
            </a:prstGeom>
            <a:solidFill>
              <a:srgbClr val="5BC0BE"/>
            </a:solidFill>
            <a:ln>
              <a:solidFill>
                <a:srgbClr val="5BC0BE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/>
            <p:cNvSpPr/>
            <p:nvPr/>
          </p:nvSpPr>
          <p:spPr>
            <a:xfrm>
              <a:off x="4065145" y="4698873"/>
              <a:ext cx="1622178" cy="1257536"/>
            </a:xfrm>
            <a:custGeom>
              <a:avLst/>
              <a:gdLst>
                <a:gd name="connsiteX0" fmla="*/ 0 w 1622178"/>
                <a:gd name="connsiteY0" fmla="*/ 0 h 1257536"/>
                <a:gd name="connsiteX1" fmla="*/ 1622178 w 1622178"/>
                <a:gd name="connsiteY1" fmla="*/ 0 h 1257536"/>
                <a:gd name="connsiteX2" fmla="*/ 1622178 w 1622178"/>
                <a:gd name="connsiteY2" fmla="*/ 1257536 h 1257536"/>
                <a:gd name="connsiteX3" fmla="*/ 0 w 1622178"/>
                <a:gd name="connsiteY3" fmla="*/ 1257536 h 1257536"/>
                <a:gd name="connsiteX4" fmla="*/ 0 w 1622178"/>
                <a:gd name="connsiteY4" fmla="*/ 0 h 125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178" h="1257536">
                  <a:moveTo>
                    <a:pt x="0" y="0"/>
                  </a:moveTo>
                  <a:lnTo>
                    <a:pt x="1622178" y="0"/>
                  </a:lnTo>
                  <a:lnTo>
                    <a:pt x="1622178" y="1257536"/>
                  </a:lnTo>
                  <a:lnTo>
                    <a:pt x="0" y="12575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916" tIns="0" rIns="0" bIns="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b="1" kern="1200" dirty="0"/>
                <a:t>Introduce e-SIDES</a:t>
              </a:r>
              <a:endParaRPr lang="en-US" sz="3000" b="1" kern="12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516032" y="3646224"/>
              <a:ext cx="327220" cy="327220"/>
            </a:xfrm>
            <a:prstGeom prst="ellipse">
              <a:avLst/>
            </a:prstGeom>
            <a:solidFill>
              <a:srgbClr val="5BC0BE"/>
            </a:solidFill>
            <a:ln>
              <a:solidFill>
                <a:srgbClr val="5BC0BE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/>
            <p:cNvSpPr/>
            <p:nvPr/>
          </p:nvSpPr>
          <p:spPr>
            <a:xfrm>
              <a:off x="5778021" y="3452643"/>
              <a:ext cx="1670913" cy="2367127"/>
            </a:xfrm>
            <a:custGeom>
              <a:avLst/>
              <a:gdLst>
                <a:gd name="connsiteX0" fmla="*/ 0 w 1670913"/>
                <a:gd name="connsiteY0" fmla="*/ 0 h 2367127"/>
                <a:gd name="connsiteX1" fmla="*/ 1670913 w 1670913"/>
                <a:gd name="connsiteY1" fmla="*/ 0 h 2367127"/>
                <a:gd name="connsiteX2" fmla="*/ 1670913 w 1670913"/>
                <a:gd name="connsiteY2" fmla="*/ 2367127 h 2367127"/>
                <a:gd name="connsiteX3" fmla="*/ 0 w 1670913"/>
                <a:gd name="connsiteY3" fmla="*/ 2367127 h 2367127"/>
                <a:gd name="connsiteX4" fmla="*/ 0 w 1670913"/>
                <a:gd name="connsiteY4" fmla="*/ 0 h 2367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913" h="2367127">
                  <a:moveTo>
                    <a:pt x="0" y="0"/>
                  </a:moveTo>
                  <a:lnTo>
                    <a:pt x="1670913" y="0"/>
                  </a:lnTo>
                  <a:lnTo>
                    <a:pt x="1670913" y="2367127"/>
                  </a:lnTo>
                  <a:lnTo>
                    <a:pt x="0" y="236712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3387" tIns="0" rIns="0" bIns="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b="1" kern="1200" dirty="0"/>
                <a:t>Present our initial work</a:t>
              </a:r>
              <a:endParaRPr lang="en-US" sz="3000" b="1" kern="12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437583" y="2926513"/>
              <a:ext cx="452539" cy="452539"/>
            </a:xfrm>
            <a:prstGeom prst="ellipse">
              <a:avLst/>
            </a:prstGeom>
            <a:solidFill>
              <a:srgbClr val="5BC0BE"/>
            </a:solidFill>
            <a:ln>
              <a:solidFill>
                <a:srgbClr val="5BC0BE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reeform: Shape 25"/>
            <p:cNvSpPr/>
            <p:nvPr/>
          </p:nvSpPr>
          <p:spPr>
            <a:xfrm>
              <a:off x="7890122" y="2932230"/>
              <a:ext cx="2063058" cy="3024179"/>
            </a:xfrm>
            <a:custGeom>
              <a:avLst/>
              <a:gdLst>
                <a:gd name="connsiteX0" fmla="*/ 0 w 1670913"/>
                <a:gd name="connsiteY0" fmla="*/ 0 h 3024179"/>
                <a:gd name="connsiteX1" fmla="*/ 1670913 w 1670913"/>
                <a:gd name="connsiteY1" fmla="*/ 0 h 3024179"/>
                <a:gd name="connsiteX2" fmla="*/ 1670913 w 1670913"/>
                <a:gd name="connsiteY2" fmla="*/ 3024179 h 3024179"/>
                <a:gd name="connsiteX3" fmla="*/ 0 w 1670913"/>
                <a:gd name="connsiteY3" fmla="*/ 3024179 h 3024179"/>
                <a:gd name="connsiteX4" fmla="*/ 0 w 1670913"/>
                <a:gd name="connsiteY4" fmla="*/ 0 h 302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913" h="3024179">
                  <a:moveTo>
                    <a:pt x="0" y="0"/>
                  </a:moveTo>
                  <a:lnTo>
                    <a:pt x="1670913" y="0"/>
                  </a:lnTo>
                  <a:lnTo>
                    <a:pt x="1670913" y="3024179"/>
                  </a:lnTo>
                  <a:lnTo>
                    <a:pt x="0" y="302417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9791" tIns="0" rIns="0" bIns="0" numCol="1" spcCol="1270" anchor="t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000" b="1" kern="1200" dirty="0"/>
                <a:t>Validate results and collect your inputs</a:t>
              </a:r>
              <a:endParaRPr lang="en-US" sz="3000" b="1" kern="1200" dirty="0"/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763813" y="510789"/>
            <a:ext cx="8469658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4E4E4E"/>
                </a:solidFill>
                <a:latin typeface="Segoe UI Semibold" panose="020B0702040204020203" pitchFamily="34" charset="0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</a:rPr>
              <a:t>Workshop objectives</a:t>
            </a:r>
          </a:p>
        </p:txBody>
      </p:sp>
    </p:spTree>
    <p:extLst>
      <p:ext uri="{BB962C8B-B14F-4D97-AF65-F5344CB8AC3E}">
        <p14:creationId xmlns:p14="http://schemas.microsoft.com/office/powerpoint/2010/main" val="255541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244"/>
          </a:xfrm>
        </p:spPr>
        <p:txBody>
          <a:bodyPr/>
          <a:lstStyle/>
          <a:p>
            <a:r>
              <a:rPr lang="it-IT" dirty="0"/>
              <a:t>How to interact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E9E9E9"/>
              </a:clrFrom>
              <a:clrTo>
                <a:srgbClr val="E9E9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1818" y="1578494"/>
            <a:ext cx="7815182" cy="51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3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e-Sides Ethical and Societal Implications of Data Sciences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31E9-2C19-469E-90BD-B804CB84B921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Mentimet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9061022"/>
                  </p:ext>
                </p:extLst>
              </p:nvPr>
            </p:nvGraphicFramePr>
            <p:xfrm>
              <a:off x="804619" y="0"/>
              <a:ext cx="11253061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Mentimet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619" y="0"/>
                <a:ext cx="11253061" cy="685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/>
          <p:cNvSpPr txBox="1"/>
          <p:nvPr/>
        </p:nvSpPr>
        <p:spPr>
          <a:xfrm>
            <a:off x="141423" y="232473"/>
            <a:ext cx="167252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2 Min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6277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webextensions/webextension1.xml><?xml version="1.0" encoding="utf-8"?>
<we:webextension xmlns:we="http://schemas.microsoft.com/office/webextensions/webextension/2010/11" id="{2D21FB35-E278-4B1C-8C61-1CD7E3CBF9F5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series_id" value="&quot;bd05e2debf8af459615807c40f98fd26&quot;"/>
    <we:property name="mentimeter_ppt_question_id" value="&quot;a35276bb4133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06989E20-95FB-40CF-BA51-F6C199CA9DBC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question_id" value="&quot;b7f31ed7f520&quot;"/>
    <we:property name="mentimeter_ppt_series_id" value="&quot;bd05e2debf8af459615807c40f98fd26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286C6BBC-AF4A-4597-95A5-0177CDCB4D53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question_id" value="&quot;660e29ec3a35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659FF12B-36A5-44B8-A194-3B925CC42451}">
  <we:reference id="wa104379261" version="2.0.0.1" store="en-US" storeType="OMEX"/>
  <we:alternateReferences>
    <we:reference id="wa104379261" version="2.0.0.1" store="wa104379261" storeType="OMEX"/>
  </we:alternateReferences>
  <we:properties>
    <we:property name="mentimeter_ppt_question_id" value="&quot;44a95e343297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2097</Words>
  <Application>Microsoft Office PowerPoint</Application>
  <PresentationFormat>Widescreen</PresentationFormat>
  <Paragraphs>348</Paragraphs>
  <Slides>40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Segoe UI Light</vt:lpstr>
      <vt:lpstr>Segoe UI Semibold</vt:lpstr>
      <vt:lpstr>Times New Roman</vt:lpstr>
      <vt:lpstr>Wingdings</vt:lpstr>
      <vt:lpstr>Office Theme</vt:lpstr>
      <vt:lpstr>PowerPoint Presentation</vt:lpstr>
      <vt:lpstr>Exploring the Emerging Issues and Opportunities of Big Data Management and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interact</vt:lpstr>
      <vt:lpstr>PowerPoint Presentation</vt:lpstr>
      <vt:lpstr>Ethical and Legal Issues Overview   </vt:lpstr>
      <vt:lpstr>PowerPoint Presentation</vt:lpstr>
      <vt:lpstr>Problems with data protection</vt:lpstr>
      <vt:lpstr>PowerPoint Presentation</vt:lpstr>
      <vt:lpstr>Problems with data protection</vt:lpstr>
      <vt:lpstr>PowerPoint Presentation</vt:lpstr>
      <vt:lpstr>Problems with data protection</vt:lpstr>
      <vt:lpstr>Problems with data protection</vt:lpstr>
      <vt:lpstr>Going back to the sources</vt:lpstr>
      <vt:lpstr>Issues for discussion</vt:lpstr>
      <vt:lpstr>PowerPoint Presentation</vt:lpstr>
      <vt:lpstr>Interactive Session on Ethical and Legal Issues</vt:lpstr>
      <vt:lpstr>PowerPoint Presentation</vt:lpstr>
      <vt:lpstr>Societal and Economic Issues Overview</vt:lpstr>
      <vt:lpstr>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Session on Societal and Economic Issues</vt:lpstr>
      <vt:lpstr>PowerPoint Presentation</vt:lpstr>
      <vt:lpstr>Next Steps and Conclusions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Stefania Aguzzi</dc:creator>
  <cp:lastModifiedBy>Stefania Aguzzi</cp:lastModifiedBy>
  <cp:revision>132</cp:revision>
  <dcterms:created xsi:type="dcterms:W3CDTF">2016-12-23T10:02:43Z</dcterms:created>
  <dcterms:modified xsi:type="dcterms:W3CDTF">2017-06-07T12:19:42Z</dcterms:modified>
</cp:coreProperties>
</file>